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8" r:id="rId3"/>
    <p:sldId id="269" r:id="rId4"/>
    <p:sldId id="270" r:id="rId5"/>
    <p:sldId id="264" r:id="rId6"/>
    <p:sldId id="265" r:id="rId7"/>
    <p:sldId id="274" r:id="rId8"/>
    <p:sldId id="289" r:id="rId9"/>
    <p:sldId id="290" r:id="rId10"/>
    <p:sldId id="276" r:id="rId11"/>
    <p:sldId id="291" r:id="rId12"/>
    <p:sldId id="301" r:id="rId13"/>
    <p:sldId id="295" r:id="rId14"/>
    <p:sldId id="302" r:id="rId15"/>
    <p:sldId id="292" r:id="rId16"/>
    <p:sldId id="296" r:id="rId17"/>
    <p:sldId id="298" r:id="rId18"/>
    <p:sldId id="304" r:id="rId19"/>
    <p:sldId id="305" r:id="rId20"/>
    <p:sldId id="306" r:id="rId21"/>
    <p:sldId id="307" r:id="rId22"/>
    <p:sldId id="309" r:id="rId23"/>
    <p:sldId id="314" r:id="rId24"/>
    <p:sldId id="316" r:id="rId25"/>
    <p:sldId id="318" r:id="rId26"/>
    <p:sldId id="312" r:id="rId27"/>
    <p:sldId id="285" r:id="rId28"/>
    <p:sldId id="273" r:id="rId29"/>
    <p:sldId id="277" r:id="rId30"/>
    <p:sldId id="279" r:id="rId31"/>
    <p:sldId id="317" r:id="rId32"/>
    <p:sldId id="263" r:id="rId3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życki Andrzej" initials="PA" lastIdx="14" clrIdx="0">
    <p:extLst>
      <p:ext uri="{19B8F6BF-5375-455C-9EA6-DF929625EA0E}">
        <p15:presenceInfo xmlns:p15="http://schemas.microsoft.com/office/powerpoint/2012/main" userId="S-1-5-21-3419930908-1354286565-637230989-80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07" autoAdjust="0"/>
  </p:normalViewPr>
  <p:slideViewPr>
    <p:cSldViewPr snapToGrid="0">
      <p:cViewPr varScale="1">
        <p:scale>
          <a:sx n="110" d="100"/>
          <a:sy n="110" d="100"/>
        </p:scale>
        <p:origin x="16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7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zyckia\Desktop\Kopia%203b%20Szablony%20wykres&#243;w%20-%20sprawozdanie%20dla%20Wojewody%202021%20(002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zyckia\Desktop\Kopia%203b%20Szablony%20wykres&#243;w%20-%20sprawozdanie%20dla%20Wojewody%202021%20(00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OMP_1!$A$2:$A$4</c:f>
              <c:strCache>
                <c:ptCount val="3"/>
                <c:pt idx="0">
                  <c:v>Ogółem</c:v>
                </c:pt>
                <c:pt idx="1">
                  <c:v>Jednostki z obowiązkiem SP-3</c:v>
                </c:pt>
                <c:pt idx="2">
                  <c:v>Jednostki z obowiązkiem SP-3/KZ</c:v>
                </c:pt>
              </c:strCache>
            </c:strRef>
          </c:cat>
          <c:val>
            <c:numRef>
              <c:f>OMP_1!$D$2:$D$4</c:f>
              <c:numCache>
                <c:formatCode>General</c:formatCode>
                <c:ptCount val="3"/>
                <c:pt idx="0">
                  <c:v>113594</c:v>
                </c:pt>
                <c:pt idx="1">
                  <c:v>86091</c:v>
                </c:pt>
                <c:pt idx="2">
                  <c:v>27503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D1-4701-8B81-8D5890A002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572459152"/>
        <c:axId val="-1572462416"/>
      </c:barChart>
      <c:catAx>
        <c:axId val="-1572459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l-PL"/>
          </a:p>
        </c:txPr>
        <c:crossAx val="-1572462416"/>
        <c:crosses val="autoZero"/>
        <c:auto val="1"/>
        <c:lblAlgn val="ctr"/>
        <c:lblOffset val="100"/>
        <c:noMultiLvlLbl val="0"/>
      </c:catAx>
      <c:valAx>
        <c:axId val="-1572462416"/>
        <c:scaling>
          <c:orientation val="minMax"/>
          <c:max val="12000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l-PL"/>
          </a:p>
        </c:txPr>
        <c:crossAx val="-15724591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ln w="28575">
              <a:solidFill>
                <a:schemeClr val="bg1"/>
              </a:solidFill>
            </a:ln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OMP_2!$A$2:$A$3</c:f>
              <c:strCache>
                <c:ptCount val="2"/>
                <c:pt idx="0">
                  <c:v>Forma elektroniczna</c:v>
                </c:pt>
                <c:pt idx="1">
                  <c:v>Forma papierowa</c:v>
                </c:pt>
              </c:strCache>
            </c:strRef>
          </c:cat>
          <c:val>
            <c:numRef>
              <c:f>OMP_2!$B$2:$B$3</c:f>
              <c:numCache>
                <c:formatCode>General</c:formatCode>
                <c:ptCount val="2"/>
                <c:pt idx="0">
                  <c:v>61084</c:v>
                </c:pt>
                <c:pt idx="1">
                  <c:v>5404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D51-47CB-A4A8-E89F51F56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="" xmlns:a16="http://schemas.microsoft.com/office/drawing/2014/main" id="{223B99DD-3860-4B04-8670-8FC99A100F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8789CB8A-FC64-4704-90BF-EF36BF01BB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A0565-E461-4F02-B606-D2A24A9367A8}" type="datetimeFigureOut">
              <a:rPr lang="pl-PL" smtClean="0"/>
              <a:t>13.06.2025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89354076-D175-48F2-8931-8D3442B818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706191DB-5A6B-4969-9E3B-60C90E8036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2BF9C-A745-43A9-B673-C52B2FCA26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137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4779D-16E6-4545-89F9-AF44FBDBD185}" type="datetimeFigureOut">
              <a:rPr lang="pl-PL" smtClean="0"/>
              <a:t>13.06.2025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64806-774C-4C95-BD6D-3E14D88E63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2583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>
            <a:extLst>
              <a:ext uri="{FF2B5EF4-FFF2-40B4-BE49-F238E27FC236}">
                <a16:creationId xmlns="" xmlns:a16="http://schemas.microsoft.com/office/drawing/2014/main" id="{B4087922-069A-4E7C-A3D8-80A7A99D3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5577"/>
            <a:ext cx="7886700" cy="657340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50915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65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80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604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zy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825625"/>
            <a:ext cx="242479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0557" y="1825625"/>
            <a:ext cx="242479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3184071" y="1825625"/>
            <a:ext cx="277585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36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ład niestandard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88BC5621-05EC-495E-91D2-998B696D98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33"/>
          <a:stretch/>
        </p:blipFill>
        <p:spPr>
          <a:xfrm>
            <a:off x="41565" y="0"/>
            <a:ext cx="2370583" cy="831273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CA31ADDE-CC0E-466C-A486-91D432111C36}"/>
              </a:ext>
            </a:extLst>
          </p:cNvPr>
          <p:cNvSpPr/>
          <p:nvPr userDrawn="1"/>
        </p:nvSpPr>
        <p:spPr>
          <a:xfrm>
            <a:off x="2319251" y="290945"/>
            <a:ext cx="773084" cy="3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D88AD04-78C8-4AA7-B2FA-25E071545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25812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1209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98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13455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5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276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19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5CEA2-D46F-4A56-96FB-2898B98577CA}" type="datetimeFigureOut">
              <a:rPr lang="pl-PL" smtClean="0"/>
              <a:t>13.06.2025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04EF2CF-3F63-4791-BD5E-51D2D5D2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872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32663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092717F8-B6EC-48E4-8C7B-F2B98636EE1E}"/>
              </a:ext>
            </a:extLst>
          </p:cNvPr>
          <p:cNvSpPr txBox="1"/>
          <p:nvPr userDrawn="1"/>
        </p:nvSpPr>
        <p:spPr>
          <a:xfrm>
            <a:off x="8553282" y="6418417"/>
            <a:ext cx="720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569AFF18-E44A-4D78-BC0E-15AAAAC99A12}" type="slidenum">
              <a:rPr lang="pl-PL" sz="1400" b="0" smtClean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pPr algn="ctr"/>
              <a:t>‹#›</a:t>
            </a:fld>
            <a:endParaRPr lang="pl-PL" sz="1400" b="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31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rgbClr val="001377"/>
          </a:solidFill>
          <a:latin typeface="Fira Sans SemiBold" panose="020B0603050000020004" pitchFamily="34" charset="0"/>
          <a:ea typeface="Fira Sans SemiBold" panose="020B06030500000200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stat.gov.pl/obszary-tematyczne/podmioty-gospodarcze-wyniki-finansowe/przedsiebiorstwa-niefinansowe/dzialalnosc-przedsiebiorstw-o-liczbie-pracujacych-do-9-osob-w-2023-roku,21,12.html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6B22098-C659-440C-91F1-D3A04C80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419" y="2440286"/>
            <a:ext cx="8128176" cy="657340"/>
          </a:xfrm>
        </p:spPr>
        <p:txBody>
          <a:bodyPr/>
          <a:lstStyle/>
          <a:p>
            <a:r>
              <a:rPr lang="pl-PL" sz="3600" dirty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Statystyka mikroprzedsiębiorstw – organizacja rocznego badania przedsiębiorstw</a:t>
            </a:r>
            <a:endParaRPr lang="pl-PL" sz="3600" b="1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="" xmlns:a16="http://schemas.microsoft.com/office/drawing/2014/main" id="{CFE8CBCD-FCC4-418D-BD5C-2CAE22BDE418}"/>
              </a:ext>
            </a:extLst>
          </p:cNvPr>
          <p:cNvSpPr txBox="1">
            <a:spLocks/>
          </p:cNvSpPr>
          <p:nvPr/>
        </p:nvSpPr>
        <p:spPr>
          <a:xfrm>
            <a:off x="200278" y="4642539"/>
            <a:ext cx="6858000" cy="1531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1800" dirty="0" smtClean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Ośrodek Małych i Średnich Przedsiębiorstw</a:t>
            </a:r>
          </a:p>
          <a:p>
            <a:pPr algn="l">
              <a:spcBef>
                <a:spcPts val="0"/>
              </a:spcBef>
            </a:pPr>
            <a:endParaRPr lang="pl-PL" sz="1800" b="1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b="1" dirty="0" smtClean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Renata Janiszewska</a:t>
            </a:r>
            <a:endParaRPr lang="pl-PL" sz="1800" b="1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i="1" dirty="0" smtClean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Starszy specjalista</a:t>
            </a:r>
            <a:endParaRPr lang="pl-PL" sz="1800" i="1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="" xmlns:a16="http://schemas.microsoft.com/office/drawing/2014/main" id="{3E289305-CB92-42EC-BA50-A5C05CA7FB5C}"/>
              </a:ext>
            </a:extLst>
          </p:cNvPr>
          <p:cNvSpPr txBox="1">
            <a:spLocks/>
          </p:cNvSpPr>
          <p:nvPr/>
        </p:nvSpPr>
        <p:spPr>
          <a:xfrm>
            <a:off x="184094" y="6487522"/>
            <a:ext cx="2105952" cy="327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12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22.05.2025 </a:t>
            </a:r>
            <a:r>
              <a:rPr lang="pl-PL" sz="12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Łódź</a:t>
            </a:r>
            <a:endParaRPr lang="pl-PL" sz="1200" i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74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zakres podmiotowy (c.d.)</a:t>
            </a:r>
            <a:endParaRPr lang="pl-PL" sz="17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567" y="972065"/>
            <a:ext cx="8880390" cy="5204898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pl-PL" sz="160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Sekcje </a:t>
            </a:r>
            <a:r>
              <a:rPr lang="pl-PL" sz="1600" b="1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PKD 2007:</a:t>
            </a:r>
            <a:endParaRPr lang="pl-PL" sz="1600" b="1" dirty="0">
              <a:solidFill>
                <a:prstClr val="black"/>
              </a:solidFill>
              <a:latin typeface="Fira Sans" panose="020B0604020202020204" charset="0"/>
              <a:ea typeface="Fira Sans" panose="020B0604020202020204" charset="0"/>
            </a:endParaRPr>
          </a:p>
          <a:p>
            <a:pPr marL="342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A – z wyłączeniem działu 01 oraz z wyłączeniem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IGR (Indywidualnych Gospodarstw Rolnych),</a:t>
            </a:r>
            <a:endParaRPr lang="pl-PL" sz="1700" dirty="0">
              <a:solidFill>
                <a:prstClr val="black"/>
              </a:solidFill>
              <a:latin typeface="Fira Sans" panose="020B0604020202020204" charset="0"/>
              <a:ea typeface="Fira Sans" panose="020B0604020202020204" charset="0"/>
            </a:endParaRPr>
          </a:p>
          <a:p>
            <a:pPr marL="342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B, C, D, E, F, G, H, I,</a:t>
            </a:r>
          </a:p>
          <a:p>
            <a:pPr marL="342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J – z wyłączeniem instytucji kultury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mających osobowość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prawną,</a:t>
            </a:r>
          </a:p>
          <a:p>
            <a:pPr marL="342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K – z wyłączeniem banków, spółdzielczych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kas oszczędnościowo-kredytowych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,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instytucji ubezpieczeniowych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, biur i domów maklerskich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, towarzystw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i funduszy inwestycyjnych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oraz towarzystw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i funduszy emerytalnych,</a:t>
            </a:r>
          </a:p>
          <a:p>
            <a:pPr marL="342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L, M, N,</a:t>
            </a:r>
          </a:p>
          <a:p>
            <a:pPr marL="342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 – z wyłączeniem szkolnictwa wyższego,</a:t>
            </a:r>
          </a:p>
          <a:p>
            <a:pPr marL="342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Q – z wyłączeniem samodzielnych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publicznych zakładów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opieki zdrowotnej,</a:t>
            </a:r>
          </a:p>
          <a:p>
            <a:pPr marL="342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R – z wyłączeniem instytucji kultury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mających osobowość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prawną,</a:t>
            </a:r>
          </a:p>
          <a:p>
            <a:pPr marL="342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S – z wyłączeniem działu 94.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72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zakres przedmiotowy badania</a:t>
            </a:r>
            <a:endParaRPr lang="pl-PL" sz="17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610" y="1293341"/>
            <a:ext cx="8254314" cy="287500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Zestaw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informacji zbieranych od podmiotów o liczbie pracujących do 9 osób,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objętych badaniem reprezentacyjnym, ograniczony jest do niezbędnego minimum ze względu na zakres danych, jakie można pozyskać od jednostek prowadzących uproszczoną ewidencję księgową, a także na dążenie do ograniczania obciążeń respondentów.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Jest on również uzależniony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od stanu aktywności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jednostki - pełny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zakres danych przekazują podmioty aktywne prowadzące działalność, ograniczony zaś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podmioty aktywne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stanie likwidacji i upadłości oraz nieaktywne, które nie podjęły jeszcze działalności.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733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76" y="93277"/>
            <a:ext cx="9075523" cy="697555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– 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zakres przedmiotowy </a:t>
            </a: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badania (c.d.)</a:t>
            </a:r>
            <a:endParaRPr lang="pl-PL" sz="1700" dirty="0"/>
          </a:p>
        </p:txBody>
      </p:sp>
      <p:sp>
        <p:nvSpPr>
          <p:cNvPr id="3" name="Symbol zastępczy zawartości 2" descr="link do formularza SP-3" title="link do formularza SP-3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7707" y="889686"/>
            <a:ext cx="8690920" cy="5287277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Dane pozyskiwane w obu badaniach od wszystkich aktywnych podmiotów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sprawozdawczych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obejmują:</a:t>
            </a:r>
          </a:p>
          <a:p>
            <a:pPr marL="0" indent="0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 0 – Podstawowe dane o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przedsiębiorstwie;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 1 – Pracujący 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wynagrodzenia;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 2 – Środki trwałe oraz wartości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niematerialne i prawne;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 3 – Wartość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zapasów;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 4 – Rachunek zysków i strat (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informacje podawane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zależności od rodzaju</a:t>
            </a:r>
            <a:b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              prowadzonej ewidencji księgowej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);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 5 – Informacje specjalistyczne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dotyczące działalności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handlowej (detalicznej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lub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              hurtowej), gastronomicznej,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transportowej 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ochrony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zdrowia;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 6 –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Badanie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nowo powstałych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przedsiębiorstw (PL);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 7 – Podmioty z kapitałem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zagranicznym (KZ) - we współpracy z US Warszawa. </a:t>
            </a:r>
          </a:p>
          <a:p>
            <a:pPr marL="0" indent="0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3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etapy realizacji badania – tworzenie harmonogramu realizacji badania</a:t>
            </a:r>
            <a:endParaRPr lang="pl-PL" sz="17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567" y="881449"/>
            <a:ext cx="8880390" cy="520489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Zadania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dotyczące przebiegu badania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SP-3 określone zostały szczegółowo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„Harmonogramie realizacji badania”.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Zawarto w nim terminy wykonywanych zadań wraz z ich koordynatorami i wykonawcami, przede wszystkim takie jak:</a:t>
            </a:r>
          </a:p>
          <a:p>
            <a:pPr algn="just"/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p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rzekazanie założeń do aplikacji on-line,</a:t>
            </a:r>
          </a:p>
          <a:p>
            <a:pPr algn="just"/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przygotowanie wytycznych metodycznych badania,</a:t>
            </a:r>
          </a:p>
          <a:p>
            <a:pPr algn="just"/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określenie algorytmu wyboru jednostek,</a:t>
            </a:r>
          </a:p>
          <a:p>
            <a:pPr algn="just"/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utworzenie operatu i próby,</a:t>
            </a:r>
          </a:p>
          <a:p>
            <a:pPr algn="just"/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przygotowanie ostatecznej wersji aplikacji on-line - rejestracja sprawozdań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w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 Portalu Sprawozdawczym i SIB (Systemie Informacyjnym Badania),</a:t>
            </a:r>
          </a:p>
          <a:p>
            <a:pPr algn="just"/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k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ontrola sprawozdań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, analiza zebranych danych i kontakty z jednostką sprawozdawczą – wyjaśnianie nieprawidłowych zapisów na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formularzach, wyjaśnianie błędów, korekta,</a:t>
            </a:r>
          </a:p>
          <a:p>
            <a:pPr algn="just"/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m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onitowanie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jednostek, które nie dopełniły obowiązku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sprawozdawczego,</a:t>
            </a:r>
          </a:p>
          <a:p>
            <a:pPr algn="just"/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naliczenie i przekazanie tablic wynikowych i zbiorów,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przekazanie danych uogólnionych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wg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założeń (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uwzględniających zapotrzebowanie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branżystów) do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departamentów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branżowych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GUS,</a:t>
            </a:r>
          </a:p>
          <a:p>
            <a:pPr algn="just"/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przygotowanie raportu z przebiegu badania.</a:t>
            </a:r>
          </a:p>
          <a:p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7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76" y="93277"/>
            <a:ext cx="9075523" cy="697555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– 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etapy realizacji badania – przygotowanie </a:t>
            </a: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formularza i objaśnień</a:t>
            </a:r>
            <a:endParaRPr lang="pl-PL" sz="17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245972" y="1051266"/>
            <a:ext cx="8543802" cy="5052971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Jednym z etapów realizacji badania jest także przygotowanie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aktualnej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wersji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formularza wraz z objaśnieniami. A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ktualizowane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są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wtedy podstawy prawne obowiązujące w roku, za który ma być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sporządzone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sprawozdanie. Jeśli istnieje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taka konieczność,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dodawane są nowe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pola.</a:t>
            </a:r>
          </a:p>
          <a:p>
            <a:pPr marL="0" indent="0" algn="just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Na potrzeby wysyłki korespondencji papierowej powstały dwie wersje formularza:</a:t>
            </a:r>
          </a:p>
          <a:p>
            <a:pPr algn="just"/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wersja „krótka” (8 stron + 2 strony objaśnień) - wysyłana do jednostek objętych obowiązkiem SP-3;</a:t>
            </a:r>
          </a:p>
          <a:p>
            <a:pPr algn="just"/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wersja „długa” (16 stron wraz z objaśnieniami) – wysyłana do jednostek objętych obowiązkiem </a:t>
            </a:r>
            <a:r>
              <a:rPr lang="pl-PL" sz="1700" smtClean="0">
                <a:latin typeface="Fira Sans" panose="020B0503050000020004" pitchFamily="34" charset="0"/>
                <a:ea typeface="Fira Sans" panose="020B0503050000020004" pitchFamily="34" charset="0"/>
              </a:rPr>
              <a:t>SP-3 i KZ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.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/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Od 2024 r. (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edycja badania za 2023 r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.) wysyłka korespondencji realizowana jest </a:t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ramach Centralnej Wysyłki przez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ZWS (Zakład Wydawnictw Statystycznych)</a:t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Radomiu.</a:t>
            </a:r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375215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etapy realizacji badania - termin i forma zbierania danych</a:t>
            </a:r>
            <a:endParaRPr lang="pl-PL" sz="17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567" y="972065"/>
            <a:ext cx="8880390" cy="5204898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Urząd Statystyczny w Łodzi odpowiada za realizację badania SP-3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na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terenie całego kraju. </a:t>
            </a: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badaniu SP-3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zbierane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są informacje za okres całego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roku, według stanu na dzień </a:t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31 grudnia (lub ostatni dzień prowadzenia działalności). Termin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przekazania sprawozdań przez sprawozdawców ustalony został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do połowy </a:t>
            </a:r>
            <a:r>
              <a:rPr lang="pl-PL" sz="1700" dirty="0" smtClean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marca roku następnego. </a:t>
            </a:r>
            <a:endParaRPr lang="pl-PL" sz="1700" dirty="0">
              <a:solidFill>
                <a:srgbClr val="FF0000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Podstawową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formą zbierania danych jest formularz elektroniczny (zamieszczony na Portalu Sprawozdawczym dostępnym na stronie internetowej GUS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Podmioty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sprawozdawcze o liczbie pracujących nie większej niż 5 osób mają możliwość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przekazywania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danych w formie papierowej.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92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etapy realizacji badania – przygotowanie operatu do badania</a:t>
            </a:r>
            <a:endParaRPr lang="pl-PL" sz="17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4756" y="1210963"/>
            <a:ext cx="8880390" cy="5204898"/>
          </a:xfrm>
        </p:spPr>
        <p:txBody>
          <a:bodyPr/>
          <a:lstStyle/>
          <a:p>
            <a:pPr algn="just"/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Podstawowym źródłem informacji, pozwalającym wyznaczyć zbiorowość jednostek prawnych, od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których pozyskiwane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są poszczególne zestawy danych w ramach rocznych badań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działalności gospodarczej przedsiębiorstw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, jest Baza Jednostek Statystycznych (BJS).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Operat tworzony jest 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oparciu o informacje o danym przedsiębiorstwie zapisane w BJS jako stan za badany rok.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/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Jednostki dobierane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są do badania przede wszystkim na podstawie informacji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dotyczących klasy wielkości przedsiębiorstwa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(podstawą jest liczba pracujących określana według stanu na dzień 30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listopada badanego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roku), stanu aktywności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prawno-ekonomicznej, osobowości prawnej, formy finansowania, szczególnej formy prawnej oraz przeważającego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rodzaju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działalności. </a:t>
            </a:r>
          </a:p>
          <a:p>
            <a:pPr algn="just"/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rocznym badaniu działalności gospodarczej przedsiębiorstw do weryfikacji operatu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badania mikroprzedsiębiorstw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, oprócz informacji z bazy BJS, dodatkowo wykorzystywane są najnowsze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dostępne dane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dotyczące aktywności prawno-ekonomicznej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pochodzące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ze źródeł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administracyjnych: Ministerstwa Finansów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(KEP, VAT) oraz Zakładu Ubezpieczeń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Społecznych (ZUS).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25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8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etapy realizacji badania – kartoteka do badania</a:t>
            </a:r>
            <a:endParaRPr lang="pl-PL" sz="1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616" y="864973"/>
            <a:ext cx="8880390" cy="5204898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Zgodnie z algorytmem zatwierdzonym przez Ośrodek Małych i Średnich Przedsiębiorstw,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losowaniem próby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do badania SP-3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zajmuje się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Ośrodek Statystyki Matematycznej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US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Łódź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.</a:t>
            </a:r>
          </a:p>
          <a:p>
            <a:pPr marL="0" indent="0" algn="just">
              <a:buNone/>
            </a:pPr>
            <a:endParaRPr lang="pl-PL" sz="8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badaniu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reprezentacyjnym przedsiębiorstw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stosuje się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schemat losowania warstwowego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(próba obejmuje około 4 – 5 % badanej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populacji – ok. 110 000 jednostek),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którym podstawowy podział na warstwy określony jest poprzez zdefiniowanie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tzw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. zbiorowości (NZ) według przeważającego rodzaju prowadzonej działalności zaklasyfikowanego zgodnie z PKD 2007. Dodatkowo w trakcie tworzenia warstw uwzględniane są: </a:t>
            </a:r>
          </a:p>
          <a:p>
            <a:pPr algn="just"/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regiony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według siedziby przedsiębiorstwa (WON), </a:t>
            </a:r>
          </a:p>
          <a:p>
            <a:pPr algn="just"/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forma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prawna (FP), gdzie wyodrębniane są dwie podgrupy: osoby fizyczne prowadzące działalność gospodarczą i spółki cywilne, oraz osoby prawne i jednostki organizacyjne nieposiadające osobowości prawnej, </a:t>
            </a:r>
          </a:p>
          <a:p>
            <a:pPr algn="just"/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wielkość pracujących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(WP), gdzie wyodrębniane są dwie podgrupy: podmioty o liczbie pracujących od 0 do 5 osób, oraz o liczbie pracujących od 6 do 9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osób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,</a:t>
            </a:r>
          </a:p>
          <a:p>
            <a:pPr algn="just"/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odatkowo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próba badawcza podzielona jest na 6 grup w zależności od roku powstania: przedsiębiorstwa jednoroczne, dwu-, trzy-, cztero-, pięcioletnie oraz starsze. </a:t>
            </a:r>
          </a:p>
        </p:txBody>
      </p:sp>
    </p:spTree>
    <p:extLst>
      <p:ext uri="{BB962C8B-B14F-4D97-AF65-F5344CB8AC3E}">
        <p14:creationId xmlns:p14="http://schemas.microsoft.com/office/powerpoint/2010/main" val="129283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etapy realizacji badania - wysyłka powiadomień o obowiązku sprawozdawczym</a:t>
            </a:r>
            <a:endParaRPr lang="pl-PL" sz="1700" dirty="0">
              <a:solidFill>
                <a:srgbClr val="FF0000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441" y="1264626"/>
            <a:ext cx="8880390" cy="520489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Podmioty objęte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badaniem,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które posiadają adres e-mail OZS (Osoba Zarządzająca Sprawozdawczością), powiadamiane są o obowiązku sprawozdawczym w formie elektronicznej poprzez Portal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Sprawozdawczy (PS).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ozostałe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podmioty otrzymują powiadomienie w formie pisma informującego o nadanym obowiązku, wysyłanym przez ZWS Radom pocztą tradycyjną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.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Jednostki sprawozdawcze, w których pracuje powyżej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5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osób są zobowiązane do przekazywania sprawozdań w formie elektronicznej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(PS).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Pozostałe,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w których pracuje 5 i mniej osób mogą sporządzać sprawozdanie w formie papierowej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i przekazywać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je do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US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Łódź.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Ponadto,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na 8 dni przed upływem terminu składania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sprawozdania,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wysyłane są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respondentów elektroniczne komunikaty przypominające o obowiązku sprawozdawczym. Na e-mail OZS komunikaty wysyła Portal Sprawozdawczy, a na e-mail jednostki US Łódź. </a:t>
            </a:r>
          </a:p>
        </p:txBody>
      </p:sp>
    </p:spTree>
    <p:extLst>
      <p:ext uri="{BB962C8B-B14F-4D97-AF65-F5344CB8AC3E}">
        <p14:creationId xmlns:p14="http://schemas.microsoft.com/office/powerpoint/2010/main" val="418047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etapy realizacji badania - rejestracja sprawozdań</a:t>
            </a:r>
            <a:endParaRPr lang="pl-PL" sz="1700" dirty="0">
              <a:solidFill>
                <a:srgbClr val="FF0000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043" y="1565190"/>
            <a:ext cx="8880390" cy="3739978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trakcie przeprowadzania badania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dane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sprawozdawcze z PS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są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cyklicznie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transferowane do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Systemu Informatycznego Badania (SIB SPDS SP-3), natomiast sprawozdania wypełnione w formie papierowej rejestrowane są w SIB-</a:t>
            </a:r>
            <a:r>
              <a:rPr lang="pl-PL" sz="1700" dirty="0" err="1">
                <a:latin typeface="Fira Sans" panose="020B0503050000020004" pitchFamily="34" charset="0"/>
                <a:ea typeface="Fira Sans" panose="020B0503050000020004" pitchFamily="34" charset="0"/>
              </a:rPr>
              <a:t>ie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przez branżystów US Łódź.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Dla tych jednostek, które nie złożą sprawozdania, po rozpoznaniu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przyczyny, </a:t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wprowadza się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odpowiedni symbol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RA, zgodnie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 przyjętymi zasadami symbolizacji. </a:t>
            </a:r>
          </a:p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K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ażda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jednostka z próby musi być odpowiednio </a:t>
            </a:r>
            <a:r>
              <a:rPr lang="pl-PL" sz="1700" dirty="0" err="1">
                <a:latin typeface="Fira Sans" panose="020B0503050000020004" pitchFamily="34" charset="0"/>
                <a:ea typeface="Fira Sans" panose="020B0503050000020004" pitchFamily="34" charset="0"/>
              </a:rPr>
              <a:t>zasymbolizowana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w polu RA z podaniem źródła informacji ZRDRA. </a:t>
            </a: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Jednostka,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 której nie ma żadnych informacji, nie może być zaliczana do grupy jednostek zlikwidowanych lub niedziałających.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W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przypadku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braku zwrotnej odpowiedzi ze strony jednostki sprawozdawczej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oznacza się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i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rejestruje taką sytuację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wyłącznie jako „brak kontaktu z jednostką”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(przyczynę braku takiej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odpowiedzi 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należy utożsamiać i klasyfikować jako „odmowę” złożenia sprawozdania przez jednostkę). </a:t>
            </a:r>
          </a:p>
        </p:txBody>
      </p:sp>
    </p:spTree>
    <p:extLst>
      <p:ext uri="{BB962C8B-B14F-4D97-AF65-F5344CB8AC3E}">
        <p14:creationId xmlns:p14="http://schemas.microsoft.com/office/powerpoint/2010/main" val="342637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00" y="373364"/>
            <a:ext cx="7886700" cy="441209"/>
          </a:xfrm>
        </p:spPr>
        <p:txBody>
          <a:bodyPr/>
          <a:lstStyle/>
          <a:p>
            <a:r>
              <a:rPr lang="pl-PL" sz="22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Klasy </a:t>
            </a: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wielkości przedsiębiorstw w statystyce publicznej.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800" y="1232502"/>
            <a:ext cx="8482399" cy="3430114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Klasy wielkości przedsiębiorstw w polskiej statystyce publicznej: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małe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przedsiębiorstwa (o liczbie pracujących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do 49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osób)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        w tym </a:t>
            </a:r>
            <a:r>
              <a:rPr lang="pl-PL" sz="1700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mikroprzedsiębiorstwa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(o liczbie pracujących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do 9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osób),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średnie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przedsiębiorstwa (o liczbie pracujących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od 50 do 249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osób),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duże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przedsiębiorstwa (o liczbie pracujących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250 i więcej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osób).</a:t>
            </a:r>
          </a:p>
          <a:p>
            <a:pPr marL="0" indent="0" algn="just">
              <a:buNone/>
            </a:pPr>
            <a:endParaRPr lang="pl-PL" dirty="0" smtClean="0"/>
          </a:p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2023 roku w Polsce działało 2 307,1 tys. przedsiębiorstw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niefinansowych, w których (podobnie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jak w latach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poprzednich) dominowały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jednostki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mikro. Ich udział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całej populacji w 2023 r.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wyniósł 97,1% (2 240,1 tys.).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972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etapy realizacji badania - </a:t>
            </a: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rejestracja, kontrola sprawozdań, analiza zebranych danych i kontakty z jednostką sprawozdawczą </a:t>
            </a:r>
            <a:endParaRPr lang="pl-PL" sz="1700" dirty="0">
              <a:solidFill>
                <a:srgbClr val="FF0000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854" y="1136821"/>
            <a:ext cx="8880390" cy="2825578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smtClean="0">
                <a:solidFill>
                  <a:prstClr val="black"/>
                </a:solidFill>
                <a:latin typeface="Fira Sans" panose="020B0503050000020004" pitchFamily="34" charset="0"/>
              </a:rPr>
              <a:t>Zbieranie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</a:rPr>
              <a:t>danych jednostkowych odbywa się na dwóch poziomach. </a:t>
            </a:r>
            <a:endParaRPr lang="pl-PL" sz="1700" dirty="0" smtClean="0">
              <a:solidFill>
                <a:prstClr val="black"/>
              </a:solidFill>
              <a:latin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</a:rPr>
              <a:t>Wstępna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</a:rPr>
              <a:t>kontrola jest prowadzona na etapie wypełniania (każ­dego) sprawozdania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</a:rPr>
              <a:t/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</a:rPr>
              <a:t>w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</a:rPr>
              <a:t>Portalu Sprawozdawczym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</a:rPr>
              <a:t>(PS) – w trakcie której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</a:rPr>
              <a:t>sprawdzana jest po­prawność logiczno‑rachunkowa wprowadzonych danych oraz spójność powiązanych elementów (danych) z różnych części formularza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</a:rPr>
              <a:t>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 smtClean="0">
              <a:solidFill>
                <a:prstClr val="black"/>
              </a:solidFill>
              <a:latin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</a:rPr>
              <a:t>Następnie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</a:rPr>
              <a:t>w Systemie In­formatycznym Badania (SIB) wykonywana jest analiza spójności zbioru danych jednost­kowych: porównanie ich z danymi z poprzedniego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</a:rPr>
              <a:t>okresu,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</a:rPr>
              <a:t>analiza danych i ewentualne korekty.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przypadku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pojawienia się błędu w systemie do kontroli lub wykrycia nieprawidłowości przez branżystę w US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Łódź,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należy skontaktować się z jednostką sprawozdawczą w celu ustalenia właściwych danych, poprawnego zapisu na formularzu.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54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etapy realizacji badania - monitowanie jednostek</a:t>
            </a:r>
            <a:endParaRPr lang="pl-PL" sz="1700" dirty="0">
              <a:solidFill>
                <a:srgbClr val="FF0000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1806" y="873210"/>
            <a:ext cx="8880390" cy="282557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przypadku braku wpływu w obowiązującym terminie wypełnionych sprawozdań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jednostek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wylosowanych,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pracownicy US Łódź zobowiązani są podejmować czynności mające na celu ograniczenie do minimum liczby przypadków braku odpowiedzi. Działania mogą mieć różne formy od przypomnień e-mailowych, rozmów telefonicznych do pism w formie monitów. Monitowanie rozpoczyna się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od razu 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pierwszym tygodniu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wyznaczonym terminie złożenia sprawozdania.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Portal Sprawozdawczy wysyła monity elektroniczne na e-mail OZS, natomiast US Łódź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jednostek na e-mail podmiotu sprawozdawczego.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Drugą formą monitowania jest kontakt telefoniczny, który polega nie tylko na przypominaniu o obowiązującym terminie złożenia sprawozdania, ale również na pozyskiwaniu danych, wyjaśnianiu błędów oraz udzielaniu wyjaśnień do zapisów zawartych na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formularzu.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Monit papierowy może być stosowany jedynie w przypadku braku możliwości nawiązania kontaktu z jednostką (brak lub nieaktualne dane o adresie e-mail lub numerze telefonu). </a:t>
            </a:r>
          </a:p>
        </p:txBody>
      </p:sp>
    </p:spTree>
    <p:extLst>
      <p:ext uri="{BB962C8B-B14F-4D97-AF65-F5344CB8AC3E}">
        <p14:creationId xmlns:p14="http://schemas.microsoft.com/office/powerpoint/2010/main" val="103485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942"/>
            <a:ext cx="8880389" cy="82112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etapy realizacji badania - </a:t>
            </a: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opracowanie i przekazanie danych uogólnionych</a:t>
            </a:r>
            <a:endParaRPr lang="pl-PL" sz="1700" dirty="0">
              <a:solidFill>
                <a:srgbClr val="FF0000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092" y="1359242"/>
            <a:ext cx="8880390" cy="2825578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 analizie zbioru danych jednostkowych przez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pracowników Ośrodka Małych i Średnich Przedsiębiorstw oraz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zatwierdzeniu jego poprawności, Ośrodek Statystyki Matematycznej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dokonuje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uogólnień poprawnych danych jednostkowych zgodnie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przekrojami zapewniającymi odpowiednią precyzję wyników.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/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analizie uogólnionych zbiorów US Łódź podejmuje decyzję o ostatecznym zamknięciu zbioru (zatwierdzeniu zbioru ogólnopolskiego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). </a:t>
            </a:r>
          </a:p>
          <a:p>
            <a:pPr marL="0" indent="0" algn="just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Dane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udostępniane są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odbiorcom wewnętrznym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,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gdzie wyniki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badania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SP-3 wykorzystywane są do analiz w innych badaniach oraz do przygotowania publikacji.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11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98" y="142705"/>
            <a:ext cx="8776901" cy="779934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</a:t>
            </a:r>
            <a: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–</a:t>
            </a:r>
            <a:b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wyniki badania SP-3 za 2023 r.  </a:t>
            </a:r>
            <a:endParaRPr lang="pl-PL" sz="17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98" y="1479636"/>
            <a:ext cx="4484302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Liczba podmiotów objętych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badaniem za 2023 r.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wyniosła 113 594, tj. ok. 5% ogółu mikroprzedsiębiorstw w Polsce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Spośród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jednostek wylosowanych do badania 27 503 miało obowiązek sporządzenia zintegrowanego formularza do badań SP-3/KZ, pozostałe 86 091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mikroprzedsiębiorstw zobowiązanych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było do wypełnienia krótszego formularza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SP-3.</a:t>
            </a: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próbie reprezentacyjnej udział osób fizycznych prowadzących działalność gospodarczą wyniósł 54,9%, a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odsetek osób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prawnych i jednostek organizacyjnych niemających osobowości prawnej – 45,1%.</a:t>
            </a:r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5" name="Symbol zastępczy zawartości 4" descr="Liczba jednostek w próbie badania SP-3/KZ za 2023 r." title="Liczba jednostek w próbie badania SP-3/KZ za 2023 r.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o="urn:schemas-microsoft-com:office:office" xmlns:v="urn:schemas-microsoft-com:vml" xmlns:w10="urn:schemas-microsoft-com:office:word" xmlns:w="http://schemas.openxmlformats.org/wordprocessingml/2006/main" xmlns:xdr="http://schemas.openxmlformats.org/drawingml/2006/spreadsheetDrawing" xmlns:a16="http://schemas.microsoft.com/office/drawing/2014/main" xmlns="" xmlns:lc="http://schemas.openxmlformats.org/drawingml/2006/lockedCanvas" id="{00000000-0008-0000-0000-0000040000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1461228"/>
              </p:ext>
            </p:extLst>
          </p:nvPr>
        </p:nvGraphicFramePr>
        <p:xfrm>
          <a:off x="4546600" y="1479550"/>
          <a:ext cx="4185508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749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98" y="142705"/>
            <a:ext cx="8776901" cy="779934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</a:t>
            </a:r>
            <a: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–</a:t>
            </a:r>
            <a:b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wyniki badania SP-3 za 2023 r.  (c.d.)</a:t>
            </a:r>
            <a:endParaRPr lang="pl-PL" sz="17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469" y="1281928"/>
            <a:ext cx="4961190" cy="3982050"/>
          </a:xfrm>
        </p:spPr>
        <p:txBody>
          <a:bodyPr/>
          <a:lstStyle/>
          <a:p>
            <a:pPr marL="0" indent="0" algn="just">
              <a:buNone/>
            </a:pP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Realizacja badania odbywała się poprzez Portal Sprawozdawczy (PS). Dla podmiotów o liczbie pracujących nie większej niż 5 osób (stanowiących w badaniu SP-3 ok. 76,9% badanej próby) dopuszczalne było przekazywanie danych w formie papierowej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ogólnej liczby podmiotów, które złożyły sprawozdanie SP-3 (66 488), aż 91,9% jednostek skorzystało z formy elektronicznej, a 8,1%</a:t>
            </a:r>
            <a:b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z formy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papierowej. </a:t>
            </a:r>
          </a:p>
          <a:p>
            <a:pPr marL="0" indent="0" algn="just">
              <a:buNone/>
            </a:pPr>
            <a:endParaRPr lang="pl-PL" sz="16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Kompletność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badania SP-3 za rok 2023 wyniosła 58,76% (jednostki aktywne, które złożyły sprawozdanie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), a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rozpoznanie jednostek w próbie wyniosło 64,50% (suma jednostek aktywnych oraz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podmiotów z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nierozpoczętą, zawieszoną lub zlikwidowaną działalnością gospodarczą). </a:t>
            </a:r>
          </a:p>
          <a:p>
            <a:pPr marL="0" indent="0">
              <a:buNone/>
            </a:pP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6" name="Symbol zastępczy zawartości 5" descr="Liczba złożonych sprawozdań SP-3 za 2023 r." title="Liczba złożonych sprawozdań SP-3 za 2023 r.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o="urn:schemas-microsoft-com:office:office" xmlns:v="urn:schemas-microsoft-com:vml" xmlns:w10="urn:schemas-microsoft-com:office:word" xmlns:w="http://schemas.openxmlformats.org/wordprocessingml/2006/main" xmlns:xdr="http://schemas.openxmlformats.org/drawingml/2006/spreadsheetDrawing" xmlns:a16="http://schemas.microsoft.com/office/drawing/2014/main" xmlns="" xmlns:lc="http://schemas.openxmlformats.org/drawingml/2006/lockedCanvas" id="{00000000-0008-0000-0100-0000050000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06972604"/>
              </p:ext>
            </p:extLst>
          </p:nvPr>
        </p:nvGraphicFramePr>
        <p:xfrm>
          <a:off x="4952999" y="1277667"/>
          <a:ext cx="3886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737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98" y="142705"/>
            <a:ext cx="8855278" cy="779934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</a:t>
            </a:r>
            <a: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–</a:t>
            </a:r>
            <a:b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wyniki badania SP-3 za 2023 r. – aktualizacja Bazy Jednostek Statystycznych</a:t>
            </a:r>
            <a:endParaRPr lang="pl-PL" sz="17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59" y="733286"/>
            <a:ext cx="8762817" cy="2454049"/>
          </a:xfrm>
        </p:spPr>
        <p:txBody>
          <a:bodyPr/>
          <a:lstStyle/>
          <a:p>
            <a:pPr marL="0" indent="0" algn="just">
              <a:buNone/>
            </a:pP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Istotnym elementem wpływającym na kompletność badania jest aktualność informacji o jednostkach wylosowanych do badania, znajdujących się w Bazie Jednostek Statystycznych (BJS). </a:t>
            </a:r>
            <a:endParaRPr lang="pl-PL" sz="16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Aktualizacja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danych, dotyczących aktywności jednostek oraz ich cech teleadresowych w BJS, dokonywana jest przez pracowników Urzędu w oparciu o informacje uzyskane od jednostek sprawozdawczych, czy źródła administracyjne, np.: Centralną Ewidencję i Informację o Działalności Gospodarczej (</a:t>
            </a:r>
            <a:r>
              <a:rPr lang="pl-PL" sz="1600" dirty="0" err="1" smtClean="0">
                <a:latin typeface="Fira Sans" panose="020B0503050000020004" pitchFamily="34" charset="0"/>
                <a:ea typeface="Fira Sans" panose="020B0503050000020004" pitchFamily="34" charset="0"/>
              </a:rPr>
              <a:t>CEiDG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) czy Krajowy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Rejestr Sądowy (KRS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edycji badania za 2023 r. wprowadzono do 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BJS łącznie ok. 89,5 tys. zmian dotyczących jednostek wybranych do operatu badania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SP-3.</a:t>
            </a:r>
            <a:endParaRPr lang="pl-PL" dirty="0"/>
          </a:p>
        </p:txBody>
      </p:sp>
      <p:graphicFrame>
        <p:nvGraphicFramePr>
          <p:cNvPr id="8" name="Symbol zastępczy zawartości 7" descr="Ilość wprowadzonych danych kontaktowych." title="Ilość wprowadzonych danych kontaktowych.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78678022"/>
              </p:ext>
            </p:extLst>
          </p:nvPr>
        </p:nvGraphicFramePr>
        <p:xfrm>
          <a:off x="1351414" y="3056707"/>
          <a:ext cx="6791100" cy="309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9523"/>
                <a:gridCol w="1637212"/>
                <a:gridCol w="1184365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Cecha</a:t>
                      </a:r>
                      <a:endParaRPr lang="pl-PL" sz="13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Liczba korekt</a:t>
                      </a:r>
                      <a:b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</a:b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dokonanych w BJS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Udział</a:t>
                      </a:r>
                      <a:b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</a:b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procentowy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Ogółem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89 481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35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100,0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Aktywność prawno-ekonomiczna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3 535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35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4,0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Adres korespondencyjny jednostki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7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35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0,0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Adres siedziby jednostki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9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35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0,0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Adres e-mail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35 266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35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39,4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REGON jednostki obsługującej sprawozdawczość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785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35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0,9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Numer telefonu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5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49 879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35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55,7</a:t>
                      </a:r>
                      <a:endParaRPr lang="pl-PL" sz="135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31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569" y="1562014"/>
            <a:ext cx="834235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informacjach sygnalnych, które ukazują się jako pierwsze po zakończeniu badania, prezentowane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są podstawowe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dane pochodzące z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badań.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2025 roku po raz pierwszy dane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badania SP-3 opublikowane będą w informacji sygnalnej „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Działalność gospodarcza przedsiębiorstw o liczbie pracujących do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9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osób” –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wydawanej już w październiku bieżącego roku. </a:t>
            </a:r>
          </a:p>
          <a:p>
            <a:pPr marL="0" indent="0" algn="just">
              <a:buNone/>
            </a:pPr>
            <a:r>
              <a:rPr lang="pl-PL" alt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Informacja sygnalna „uwalnia” wyniki badania – od tej chwili informacje zawarte </a:t>
            </a:r>
            <a:br>
              <a:rPr lang="pl-PL" alt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alt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opracowaniu mogą być wykorzystywane jako oficjalne dane uzyskane w trakcie badania SP-3.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92044" y="126228"/>
            <a:ext cx="8540063" cy="441209"/>
          </a:xfrm>
        </p:spPr>
        <p:txBody>
          <a:bodyPr/>
          <a:lstStyle/>
          <a:p>
            <a:pPr>
              <a:defRPr/>
            </a:pPr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SP-3 Sprawozdanie o działalności gospodarczej przedsiębiorstw</a:t>
            </a:r>
            <a:b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Informacja sygnalna „</a:t>
            </a:r>
            <a:r>
              <a:rPr lang="pl-PL" sz="1700" i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Działalność przedsiębiorstw o liczbie pracują­cych do 9 osób”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476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 descr="Link do publikacji" title="Link do publikacji">
            <a:extLst>
              <a:ext uri="{FF2B5EF4-FFF2-40B4-BE49-F238E27FC236}">
                <a16:creationId xmlns="" xmlns:a16="http://schemas.microsoft.com/office/drawing/2014/main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12" y="1224264"/>
            <a:ext cx="8968431" cy="4351338"/>
          </a:xfrm>
        </p:spPr>
        <p:txBody>
          <a:bodyPr/>
          <a:lstStyle/>
          <a:p>
            <a:pPr marL="0" indent="0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Pełniejszy zestaw informacji opartych na wynikach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badania 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działalności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gospodarczej przedsiębiorstw jest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zawarty w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publikacji rocznej.  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Publikacja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„</a:t>
            </a:r>
            <a:r>
              <a:rPr lang="pl-PL" sz="1700" b="1" i="1" dirty="0">
                <a:latin typeface="Fira Sans" panose="020B0503050000020004" pitchFamily="34" charset="0"/>
                <a:ea typeface="Fira Sans" panose="020B0503050000020004" pitchFamily="34" charset="0"/>
              </a:rPr>
              <a:t>Działalność przedsiębiorstw o liczbie pracują­cych do 9 osób</a:t>
            </a:r>
            <a:r>
              <a:rPr lang="pl-PL" sz="1700" b="1" i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”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od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2019 r. </a:t>
            </a:r>
            <a:r>
              <a:rPr lang="pl-PL" sz="1700" b="1" i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ukazuje się w serii „Analizy Statystyczne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”,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a od grudnia 2020 r. jest wydawana w okresie do końca roku kalendarzowego, z danymi za rok po­przedni.</a:t>
            </a:r>
          </a:p>
          <a:p>
            <a:pPr algn="just"/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W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ydanie publikacji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z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2023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r.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zawierające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wyniki badania za rok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2022 jest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to już samodzielna (autorska) publikacja Urzędu Statystycznego w Łodzi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Link do ostatniej wersji publikacji:</a:t>
            </a:r>
          </a:p>
          <a:p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  <a:hlinkClick r:id="rId2"/>
              </a:rPr>
              <a:t>Link do publikacji "Działalność przedsiębiorstw o ;</a:t>
            </a:r>
            <a:r>
              <a:rPr lang="pl-PL" sz="1800" dirty="0" err="1" smtClean="0">
                <a:latin typeface="Fira Sans" panose="020B0503050000020004" pitchFamily="34" charset="0"/>
                <a:ea typeface="Fira Sans" panose="020B0503050000020004" pitchFamily="34" charset="0"/>
                <a:hlinkClick r:id="rId2"/>
              </a:rPr>
              <a:t>iczbie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  <a:hlinkClick r:id="rId2"/>
              </a:rPr>
              <a:t> pracujących do 9 osób w 2023 r."</a:t>
            </a:r>
            <a:endParaRPr lang="pl-PL" sz="18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0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altLang="pl-PL" sz="1700" dirty="0">
              <a:latin typeface="Fira Sans" panose="020B0503050000020004" pitchFamily="34" charset="0"/>
            </a:endParaRP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92044" y="126228"/>
            <a:ext cx="8540063" cy="441209"/>
          </a:xfrm>
        </p:spPr>
        <p:txBody>
          <a:bodyPr/>
          <a:lstStyle/>
          <a:p>
            <a:pPr>
              <a:defRPr/>
            </a:pPr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SP-3 Sprawozdanie o działalności gospodarczej przedsiębiorstw</a:t>
            </a:r>
            <a:b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Publikacja „</a:t>
            </a:r>
            <a:r>
              <a:rPr lang="pl-PL" sz="1700" i="1" dirty="0">
                <a:latin typeface="Fira Sans" panose="020B0503050000020004" pitchFamily="34" charset="0"/>
                <a:ea typeface="Fira Sans" panose="020B0503050000020004" pitchFamily="34" charset="0"/>
              </a:rPr>
              <a:t>Działalność przedsiębiorstw o liczbie pracują­cych do 9 </a:t>
            </a:r>
            <a:r>
              <a:rPr lang="pl-PL" sz="1700" i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osób”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02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3" y="952415"/>
            <a:ext cx="8968431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pl-PL" sz="155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W obszarze „Wyniki przedsiębiorstw niefinansowych” sprawozdanie SP-3 jest źródłem danych </a:t>
            </a:r>
            <a:r>
              <a:rPr lang="pl-PL" sz="1550" b="1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/>
            </a:r>
            <a:br>
              <a:rPr lang="pl-PL" sz="1550" b="1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50" b="1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w </a:t>
            </a:r>
            <a:r>
              <a:rPr lang="pl-PL" sz="155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następujących tematach: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latin typeface="Fira Sans" panose="020B0604020202020204" charset="0"/>
                <a:ea typeface="Fira Sans" panose="020B0604020202020204" charset="0"/>
              </a:rPr>
              <a:t>roczne badanie działalności gospodarczej przedsiębiorstw,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latin typeface="Fira Sans" panose="020B0604020202020204" charset="0"/>
                <a:ea typeface="Fira Sans" panose="020B0604020202020204" charset="0"/>
              </a:rPr>
              <a:t>badanie nowo powstałych </a:t>
            </a:r>
            <a:r>
              <a:rPr lang="pl-PL" sz="1550" dirty="0" smtClean="0">
                <a:latin typeface="Fira Sans" panose="020B0604020202020204" charset="0"/>
                <a:ea typeface="Fira Sans" panose="020B0604020202020204" charset="0"/>
              </a:rPr>
              <a:t>przedsiębiorstw, 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 smtClean="0">
                <a:latin typeface="Fira Sans" panose="020B0604020202020204" charset="0"/>
                <a:ea typeface="Fira Sans" panose="020B0604020202020204" charset="0"/>
              </a:rPr>
              <a:t>podmioty </a:t>
            </a:r>
            <a:r>
              <a:rPr lang="pl-PL" sz="1550" dirty="0">
                <a:latin typeface="Fira Sans" panose="020B0604020202020204" charset="0"/>
                <a:ea typeface="Fira Sans" panose="020B0604020202020204" charset="0"/>
              </a:rPr>
              <a:t>z kapitałem </a:t>
            </a:r>
            <a:r>
              <a:rPr lang="pl-PL" sz="1550" dirty="0" smtClean="0">
                <a:latin typeface="Fira Sans" panose="020B0604020202020204" charset="0"/>
                <a:ea typeface="Fira Sans" panose="020B0604020202020204" charset="0"/>
              </a:rPr>
              <a:t>zagranicznym.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550" dirty="0">
              <a:solidFill>
                <a:srgbClr val="00B050"/>
              </a:solidFill>
              <a:latin typeface="Fira Sans" panose="020B0604020202020204" charset="0"/>
              <a:ea typeface="Fira Sans" panose="020B060402020202020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pl-PL" sz="155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W innych obszarach sprawozdanie SP-3 jest źródłem danych w następujących tematach: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pracujący; wynagrodzenia w gospodarce narodowej,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produkcja sprzedana przemysłu i produkcja budowlano-montażowa; koszty w układzie kalkulacyjnym,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obrót, sprzedaż detaliczna i hurtowa oraz infrastruktura handlowa; obrót i działalność gastronomiczna,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międzynarodowy handel usługami (od PBSSP 2018, po integracji z KZ),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statystyka finansów sektora instytucji rządowych i samorządowych,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środki trwałe w gospodarce narodowej; nakłady na środki trwałe,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rachunek podaży i wykorzystania wyrobów i usług,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produkt krajowy brutto i jego elementy w ujęciu regionalnym</a:t>
            </a:r>
            <a:r>
              <a:rPr lang="pl-PL" sz="155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badanie rozmiarów gospodarki nieobserwowanej,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55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System Jednostek Statystycznych – operaty</a:t>
            </a:r>
            <a:r>
              <a:rPr lang="pl-PL" sz="155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.</a:t>
            </a:r>
            <a:endParaRPr lang="pl-PL" sz="155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09663" y="134466"/>
            <a:ext cx="8894293" cy="441209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jako źródło danych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147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4" y="1075982"/>
            <a:ext cx="8968431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pl-PL" sz="1600" b="1" dirty="0" smtClean="0">
                <a:latin typeface="Fira Sans" panose="020B0604020202020204" charset="0"/>
                <a:ea typeface="Fira Sans" panose="020B0604020202020204" charset="0"/>
              </a:rPr>
              <a:t>Wtórne </a:t>
            </a:r>
            <a:r>
              <a:rPr lang="pl-PL" sz="1600" b="1" dirty="0">
                <a:latin typeface="Fira Sans" panose="020B0604020202020204" charset="0"/>
                <a:ea typeface="Fira Sans" panose="020B0604020202020204" charset="0"/>
              </a:rPr>
              <a:t>wykorzystanie wyników rocznego badania działalności gospodarczej przedsiębiorstw</a:t>
            </a:r>
            <a:br>
              <a:rPr lang="pl-PL" sz="1600" b="1" dirty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600" b="1" dirty="0">
                <a:latin typeface="Fira Sans" panose="020B0604020202020204" charset="0"/>
                <a:ea typeface="Fira Sans" panose="020B0604020202020204" charset="0"/>
              </a:rPr>
              <a:t>i podmiotów z kapitałem zagranicznym (SP, SP-3):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przemysły kultury i kreatywne,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infrastruktura ochrony zdrowia i jej funkcjonowanie,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syntetyczne mierniki produkcji rolniczej; rachunki ekonomiczne rolnictwa,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ekonomiczne aspekty leśnictwa,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produkcja sprzedana przemysłu,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transport drogowy towarowy i pasażerski; wartość usług transportu, poczty</a:t>
            </a:r>
            <a:br>
              <a:rPr lang="pl-PL" sz="1600" dirty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i telekomunikacji; zatrudnienie i wyniki finansowe w gospodarce morskiej,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grupy </a:t>
            </a:r>
            <a:r>
              <a:rPr lang="pl-PL" sz="1600" dirty="0" smtClean="0">
                <a:latin typeface="Fira Sans" panose="020B0604020202020204" charset="0"/>
                <a:ea typeface="Fira Sans" panose="020B0604020202020204" charset="0"/>
              </a:rPr>
              <a:t>przedsiębiorstw,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 smtClean="0">
                <a:latin typeface="Fira Sans" panose="020B0604020202020204" charset="0"/>
                <a:ea typeface="Fira Sans" panose="020B0604020202020204" charset="0"/>
              </a:rPr>
              <a:t>rachunki </a:t>
            </a: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narodowe niefinansowe według sektorów i podsektorów instytucjonalnych; rachunki kwartalne,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dochody do dyspozycji sektora gospodarstw domowych; spożycie indywidualne</a:t>
            </a:r>
            <a:br>
              <a:rPr lang="pl-PL" sz="1600" dirty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w gospodarstwach domowych,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rachunek podaży i wykorzystania wyrobów i usług (przepływów produktowych),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badanie rozmiarów gospodarki </a:t>
            </a:r>
            <a:r>
              <a:rPr lang="pl-PL" sz="1600" dirty="0" smtClean="0">
                <a:latin typeface="Fira Sans" panose="020B0604020202020204" charset="0"/>
                <a:ea typeface="Fira Sans" panose="020B0604020202020204" charset="0"/>
              </a:rPr>
              <a:t>nieobserwowanej,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o</a:t>
            </a:r>
            <a:r>
              <a:rPr lang="pl-PL" sz="1600" dirty="0" smtClean="0">
                <a:latin typeface="Fira Sans" panose="020B0604020202020204" charset="0"/>
                <a:ea typeface="Fira Sans" panose="020B0604020202020204" charset="0"/>
              </a:rPr>
              <a:t>pracowania departamentów branżowych GUS oraz Urzędów Statystycznych.</a:t>
            </a:r>
            <a:endParaRPr lang="pl-PL" sz="1600" dirty="0">
              <a:latin typeface="Fira Sans" panose="020B0604020202020204" charset="0"/>
              <a:ea typeface="Fira Sans" panose="020B060402020202020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200" dirty="0">
              <a:solidFill>
                <a:srgbClr val="70AD47">
                  <a:lumMod val="75000"/>
                </a:srgbClr>
              </a:solidFill>
              <a:latin typeface="Fira Sans" panose="020B0604020202020204" charset="0"/>
              <a:ea typeface="Fira Sans" panose="020B060402020202020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09663" y="134466"/>
            <a:ext cx="8894293" cy="441209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jako źródło danych </a:t>
            </a:r>
            <a: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(c.d.)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256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68" y="233321"/>
            <a:ext cx="8599016" cy="441209"/>
          </a:xfrm>
        </p:spPr>
        <p:txBody>
          <a:bodyPr/>
          <a:lstStyle/>
          <a:p>
            <a:r>
              <a:rPr lang="pl-PL" sz="22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Rola przedsiębiorstw w gospodarce</a:t>
            </a:r>
            <a:endParaRPr lang="pl-PL" sz="22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76" y="754706"/>
            <a:ext cx="848239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Rola przedsiębiorstw w gospodarce:</a:t>
            </a:r>
          </a:p>
          <a:p>
            <a:pPr algn="just"/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 wytwarzają podstawową część PKB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(według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raportu Polskiej Agencji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Rozwoju</a:t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  Przedsiębiorczości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(PARP), mikro-, małe i średnie przedsiębiorstwa (MŚP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)</a:t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 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odpowiadały za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43,6% wartości krajowego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PKB)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 </a:t>
            </a:r>
          </a:p>
          <a:p>
            <a:pPr algn="just"/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  są miejscem zatrudnienia przeważającej części ludności w wieku produkcyjnym,</a:t>
            </a:r>
          </a:p>
          <a:p>
            <a:pPr algn="just"/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 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tworzą materialne podstawy rozwoju społeczeństwa i  gospodarki.</a:t>
            </a:r>
          </a:p>
          <a:p>
            <a:pPr marL="0" indent="0"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Mikro- i małe przedsiębiorstwa jako istotna część całego sektora przedsiębiorstw:</a:t>
            </a:r>
          </a:p>
          <a:p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 tworzą nowe miejsca pracy,</a:t>
            </a:r>
          </a:p>
          <a:p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 szybko reagują na zmiany w otoczeniu społeczno-gospodarczym,</a:t>
            </a:r>
          </a:p>
          <a:p>
            <a:pPr algn="just"/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 dostosowują swoją działalność do aktualnej sytuacji na rynku,</a:t>
            </a:r>
          </a:p>
          <a:p>
            <a:pPr marL="0" indent="0" algn="just"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jednocześnie:</a:t>
            </a:r>
          </a:p>
          <a:p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 działają na mniejszą skalę,</a:t>
            </a:r>
          </a:p>
          <a:p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 dysponują małymi zasobami finansowymi,</a:t>
            </a:r>
          </a:p>
          <a:p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 w większym stopniu narażone są na bariery rynku.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855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4" y="1075982"/>
            <a:ext cx="8968431" cy="4351338"/>
          </a:xfrm>
        </p:spPr>
        <p:txBody>
          <a:bodyPr/>
          <a:lstStyle/>
          <a:p>
            <a:pPr marL="0" indent="0">
              <a:buNone/>
            </a:pPr>
            <a:r>
              <a:rPr lang="pl-PL" sz="1600" b="1" dirty="0">
                <a:latin typeface="Fira Sans" panose="020B0604020202020204" charset="0"/>
                <a:ea typeface="Fira Sans" panose="020B0604020202020204" charset="0"/>
              </a:rPr>
              <a:t>Podsumowując, wyniki badań statystycznych przedsiębiorstw niefinansowych (w </a:t>
            </a:r>
            <a:r>
              <a:rPr lang="pl-PL" sz="1600" b="1" dirty="0" smtClean="0">
                <a:latin typeface="Fira Sans" panose="020B0604020202020204" charset="0"/>
                <a:ea typeface="Fira Sans" panose="020B0604020202020204" charset="0"/>
              </a:rPr>
              <a:t>tym </a:t>
            </a:r>
            <a:r>
              <a:rPr lang="pl-PL" sz="1600" b="1" dirty="0">
                <a:latin typeface="Fira Sans" panose="020B0604020202020204" charset="0"/>
                <a:ea typeface="Fira Sans" panose="020B0604020202020204" charset="0"/>
              </a:rPr>
              <a:t>badania </a:t>
            </a:r>
            <a:r>
              <a:rPr lang="pl-PL" sz="1600" b="1" dirty="0" smtClean="0">
                <a:latin typeface="Fira Sans" panose="020B0604020202020204" charset="0"/>
                <a:ea typeface="Fira Sans" panose="020B0604020202020204" charset="0"/>
              </a:rPr>
              <a:t>o działalności </a:t>
            </a:r>
            <a:r>
              <a:rPr lang="pl-PL" sz="1600" b="1" dirty="0">
                <a:latin typeface="Fira Sans" panose="020B0604020202020204" charset="0"/>
                <a:ea typeface="Fira Sans" panose="020B0604020202020204" charset="0"/>
              </a:rPr>
              <a:t>gospodarczej przedsiębiorstw) są wykorzystywane na potrzeby:</a:t>
            </a:r>
          </a:p>
          <a:p>
            <a:pPr marL="355600" indent="-355600"/>
            <a:r>
              <a:rPr lang="pl-PL" sz="1600" dirty="0" smtClean="0">
                <a:latin typeface="Fira Sans" panose="020B0604020202020204" charset="0"/>
                <a:ea typeface="Fira Sans" panose="020B0604020202020204" charset="0"/>
              </a:rPr>
              <a:t>opracowania </a:t>
            </a: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przez GUS informacji społeczno-gospodarczych, w tym monitoringu sektora małych i średnich przedsiębiorstw,</a:t>
            </a:r>
          </a:p>
          <a:p>
            <a:pPr marL="355600" indent="-355600"/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rocznych i kwartalnych rachunków narodowych oraz regionalnych rachunków narodowych,</a:t>
            </a:r>
          </a:p>
          <a:p>
            <a:pPr marL="355600" indent="-355600"/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badań prowadzonych przez </a:t>
            </a:r>
            <a:r>
              <a:rPr lang="pl-PL" sz="1600" dirty="0" smtClean="0">
                <a:latin typeface="Fira Sans" panose="020B0604020202020204" charset="0"/>
                <a:ea typeface="Fira Sans" panose="020B0604020202020204" charset="0"/>
              </a:rPr>
              <a:t>GUS,</a:t>
            </a:r>
            <a:endParaRPr lang="pl-PL" sz="1600" dirty="0">
              <a:latin typeface="Fira Sans" panose="020B0604020202020204" charset="0"/>
              <a:ea typeface="Fira Sans" panose="020B0604020202020204" charset="0"/>
            </a:endParaRPr>
          </a:p>
          <a:p>
            <a:pPr marL="355600" indent="-355600"/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organów rządowych, samorządowych i innych instytucji,</a:t>
            </a:r>
          </a:p>
          <a:p>
            <a:pPr marL="355600" indent="-355600"/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uczelni i ośrodków naukowych,</a:t>
            </a:r>
          </a:p>
          <a:p>
            <a:pPr marL="355600" indent="-355600"/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Unii Europejskiej (w tym statystyki strukturalnej przedsiębiorstw SBS i statystyki dotyczącej struktury działalności podmiotów zależnych FATS),</a:t>
            </a:r>
          </a:p>
          <a:p>
            <a:pPr marL="355600" indent="-355600"/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Organizacji Współpracy Gospodarczej i Rozwoju; Międzynarodowego Funduszu Walutowego oraz Banku Światowego,</a:t>
            </a:r>
          </a:p>
          <a:p>
            <a:pPr marL="355600" indent="-355600"/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aktualizacji danych o przedsiębiorstwach i grupach przedsiębiorstw zawartych</a:t>
            </a:r>
            <a:br>
              <a:rPr lang="pl-PL" sz="1600" dirty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600" dirty="0">
                <a:latin typeface="Fira Sans" panose="020B0604020202020204" charset="0"/>
                <a:ea typeface="Fira Sans" panose="020B0604020202020204" charset="0"/>
              </a:rPr>
              <a:t>w rejestrze statystycznym (BJS).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09663" y="134466"/>
            <a:ext cx="8894293" cy="441209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wyniki badań przedsiębiorstw niefinansowych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461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088" y="244546"/>
            <a:ext cx="7886700" cy="468887"/>
          </a:xfrm>
        </p:spPr>
        <p:txBody>
          <a:bodyPr/>
          <a:lstStyle/>
          <a:p>
            <a:r>
              <a:rPr lang="pl-PL" sz="2200" dirty="0">
                <a:latin typeface="Fira Sans" panose="020B0604020202020204" charset="0"/>
                <a:ea typeface="Fira Sans" panose="020B0604020202020204" charset="0"/>
              </a:rPr>
              <a:t>Bibliografia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</a:rPr>
            </a:br>
            <a:endParaRPr lang="pl-PL" dirty="0"/>
          </a:p>
        </p:txBody>
      </p:sp>
      <p:pic>
        <p:nvPicPr>
          <p:cNvPr id="13" name="Symbol zastępczy zawartości 12" descr="Działalność przedsiębiorstw o liczbie pracujących do 9 osób w 2023 r. - okładka" title="Działalność przedsiębiorstw o liczbie pracujących do 9 osób w 2023 r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350" y="2942353"/>
            <a:ext cx="2424113" cy="3098957"/>
          </a:xfrm>
        </p:spPr>
      </p:pic>
      <p:sp>
        <p:nvSpPr>
          <p:cNvPr id="8" name="Symbol zastępczy zawartości 3" descr="Działalność przedsiębiorstw o liczbie pracujących do 9 osób w 2023 r. - okładka" title="Działalność przedsiębiorstw o liczbie pracujących do 9 osób w 2023 r."/>
          <p:cNvSpPr>
            <a:spLocks noGrp="1"/>
          </p:cNvSpPr>
          <p:nvPr>
            <p:ph sz="half" idx="2"/>
          </p:nvPr>
        </p:nvSpPr>
        <p:spPr>
          <a:xfrm>
            <a:off x="251209" y="713433"/>
            <a:ext cx="8691824" cy="1728316"/>
          </a:xfrm>
        </p:spPr>
        <p:txBody>
          <a:bodyPr/>
          <a:lstStyle/>
          <a:p>
            <a:pPr marL="284400" indent="-284400" algn="just">
              <a:lnSpc>
                <a:spcPct val="100000"/>
              </a:lnSpc>
              <a:spcBef>
                <a:spcPts val="0"/>
              </a:spcBef>
            </a:pPr>
            <a:r>
              <a:rPr lang="pl-PL" sz="1800" i="1" dirty="0">
                <a:latin typeface="Fira Sans" panose="020B0503050000020004" pitchFamily="34" charset="0"/>
                <a:ea typeface="Fira Sans" panose="020B0503050000020004" pitchFamily="34" charset="0"/>
              </a:rPr>
              <a:t>Rozporządzenie Rady Ministrów z dnia 7 grudnia 2023 r. w sprawie programu badań statystycznych statystyki publicznej na rok 2024 (Dz. U. z 2023 r. poz. 2747 z późn.zm.) </a:t>
            </a:r>
            <a:r>
              <a:rPr lang="pl-PL" sz="1800" i="1" dirty="0">
                <a:latin typeface="Fira Sans" panose="020B0604020202020204" charset="0"/>
                <a:ea typeface="Fira Sans" panose="020B0604020202020204" charset="0"/>
              </a:rPr>
              <a:t>– </a:t>
            </a:r>
            <a:r>
              <a:rPr lang="pl-PL" sz="1800" dirty="0">
                <a:latin typeface="Fira Sans" panose="020B0604020202020204" charset="0"/>
                <a:ea typeface="Fira Sans" panose="020B0604020202020204" charset="0"/>
              </a:rPr>
              <a:t>PBSSP 2024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</a:pPr>
            <a:r>
              <a:rPr lang="pl-PL" sz="1800" i="1" dirty="0">
                <a:latin typeface="Fira Sans" panose="020B0604020202020204" charset="0"/>
                <a:ea typeface="Fira Sans" panose="020B0604020202020204" charset="0"/>
              </a:rPr>
              <a:t>Zeszyt metodologiczny. Badania Przedsiębiorstw niefinansowych</a:t>
            </a:r>
            <a:r>
              <a:rPr lang="pl-PL" sz="1800" dirty="0">
                <a:latin typeface="Fira Sans" panose="020B0604020202020204" charset="0"/>
                <a:ea typeface="Fira Sans" panose="020B0604020202020204" charset="0"/>
              </a:rPr>
              <a:t>, GUS, Departament Przedsiębiorstw, Warszawa 2019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</a:pPr>
            <a:r>
              <a:rPr lang="pl-PL" sz="1800" i="1" dirty="0">
                <a:latin typeface="Fira Sans" panose="020B0604020202020204" charset="0"/>
                <a:ea typeface="Fira Sans" panose="020B0604020202020204" charset="0"/>
              </a:rPr>
              <a:t>Działalność przedsiębiorstw o liczbie pracujących do 9 osób w 2023 r.</a:t>
            </a:r>
            <a:r>
              <a:rPr lang="pl-PL" sz="1800" dirty="0">
                <a:latin typeface="Fira Sans" panose="020B0604020202020204" charset="0"/>
                <a:ea typeface="Fira Sans" panose="020B0604020202020204" charset="0"/>
              </a:rPr>
              <a:t>, Urząd Statystyczny w Łodzi, Łódź 2024</a:t>
            </a:r>
            <a:endParaRPr lang="pl-PL" sz="1800" dirty="0">
              <a:solidFill>
                <a:srgbClr val="FF0000"/>
              </a:solidFill>
              <a:latin typeface="Fira Sans" panose="020B0604020202020204" charset="0"/>
              <a:ea typeface="Fira Sans" panose="020B0604020202020204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Symbol zastępczy zawartości 10" descr="Program badań statystycznych statystyki publicznej na rok 2024 - okładka. " title="Program badań statystycznych statystyki publicznej na rok 2024 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45634" y="2856516"/>
            <a:ext cx="2424113" cy="3216788"/>
          </a:xfrm>
          <a:prstGeom prst="rect">
            <a:avLst/>
          </a:prstGeom>
        </p:spPr>
      </p:pic>
      <p:pic>
        <p:nvPicPr>
          <p:cNvPr id="12" name="Symbol zastępczy zawartości 11" descr="Zeszyt metodologiczny. Badania Przedsiębiorstw niefinansowych - okładka" title="Zeszyt metodologiczny. Badania Przedsiębiorstw niefinansowych.">
            <a:extLst>
              <a:ext uri="{FF2B5EF4-FFF2-40B4-BE49-F238E27FC236}">
                <a16:creationId xmlns="" xmlns:a16="http://schemas.microsoft.com/office/drawing/2014/main" id="{D5716D16-B3CB-EF21-7922-B2138E3C7F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586" y="2909888"/>
            <a:ext cx="2463378" cy="31638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881115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="" xmlns:a16="http://schemas.microsoft.com/office/drawing/2014/main" id="{2DAFE0A1-1D16-46C8-955E-10D3F1894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78" y="3116516"/>
            <a:ext cx="4934430" cy="1325563"/>
          </a:xfrm>
        </p:spPr>
        <p:txBody>
          <a:bodyPr/>
          <a:lstStyle/>
          <a:p>
            <a:r>
              <a:rPr lang="pl-PL" sz="2200" dirty="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Więcej informacji na: </a:t>
            </a:r>
            <a:r>
              <a:rPr lang="pl-PL" sz="2200" b="1" dirty="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lodz.stat.gov.pl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904EF75F-0633-4ECC-BABB-DCE9BD516C73}"/>
              </a:ext>
            </a:extLst>
          </p:cNvPr>
          <p:cNvSpPr txBox="1">
            <a:spLocks/>
          </p:cNvSpPr>
          <p:nvPr/>
        </p:nvSpPr>
        <p:spPr>
          <a:xfrm>
            <a:off x="200278" y="4642539"/>
            <a:ext cx="4663124" cy="15316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Ośrodek Małych i Średnich Przedsiębiorstw</a:t>
            </a:r>
            <a:endParaRPr lang="pl-PL" sz="18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endParaRPr lang="pl-PL" sz="1800" b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Renata Janiszewska</a:t>
            </a:r>
            <a:endParaRPr lang="pl-PL" sz="1800" b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i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Starszy specjalista</a:t>
            </a:r>
          </a:p>
          <a:p>
            <a:pPr algn="l">
              <a:spcBef>
                <a:spcPts val="0"/>
              </a:spcBef>
            </a:pPr>
            <a:r>
              <a:rPr lang="pl-PL" sz="1800" i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Tel. 42 6839264</a:t>
            </a:r>
          </a:p>
          <a:p>
            <a:pPr algn="l">
              <a:spcBef>
                <a:spcPts val="0"/>
              </a:spcBef>
            </a:pPr>
            <a:r>
              <a:rPr lang="pl-PL" sz="1800" i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@: r.janiszewska@stat.gov.pl</a:t>
            </a:r>
            <a:endParaRPr lang="pl-PL" sz="1800" i="1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6" name="Obraz 5" descr="Pierwsza strona Informatora Urzędu Statystycznego w Łodzi." title="Pierwsza strona Informatora Urzędu Statystycznego w Łodz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108" y="550405"/>
            <a:ext cx="2754934" cy="562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1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4" y="216845"/>
            <a:ext cx="8796725" cy="441209"/>
          </a:xfrm>
        </p:spPr>
        <p:txBody>
          <a:bodyPr/>
          <a:lstStyle/>
          <a:p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Badania statystyczne przedsiębiorstw z zakresu prowadzonej działalności gospodarczej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800" y="1290166"/>
            <a:ext cx="8482399" cy="4351338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Roczne badanie działalności gospodarczej przedsiębiorstw: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Sprawozdanie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 działalności gospodarczej przedsiębiorstw </a:t>
            </a:r>
            <a:r>
              <a:rPr lang="pl-PL" sz="1700" b="1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SP-3 </a:t>
            </a:r>
            <a:br>
              <a:rPr lang="pl-PL" sz="1700" b="1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</a:t>
            </a:r>
            <a:r>
              <a:rPr lang="pl-PL" sz="1700" b="1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1.61.05 - badanie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reprezentacyjne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dla jednostek o liczbie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pracujących do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9 osób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),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pl-PL" sz="1700" dirty="0" smtClean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Roczna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ankieta przedsiębiorstwa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SP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</a:t>
            </a:r>
            <a:r>
              <a:rPr lang="pl-PL" sz="1700" b="1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1.61.05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- </a:t>
            </a:r>
            <a:r>
              <a:rPr lang="pl-PL" sz="1700" b="1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badanie pełne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dla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jednostek o liczbie pracujących 10 osób i więcej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),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Badanie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nowo powstałych przedsiębiorstw </a:t>
            </a:r>
            <a:r>
              <a:rPr lang="pl-PL" sz="1700" b="1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PL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</a:t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</a:t>
            </a:r>
            <a:r>
              <a:rPr lang="pl-PL" sz="1700" b="1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1.61.08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- dla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wszystkich jednostek, bez względu na liczbę osób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pracujących, powstałych w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ostatnich 5 latach).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166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1D62C86-1A16-455A-830F-EE60CA257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2" y="150942"/>
            <a:ext cx="8855676" cy="441209"/>
          </a:xfrm>
        </p:spPr>
        <p:txBody>
          <a:bodyPr/>
          <a:lstStyle/>
          <a:p>
            <a:pPr lvl="0" defTabSz="914354">
              <a:defRPr/>
            </a:pP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Podstawowe zadania Urzędu Statystycznego w Łodzi</a:t>
            </a:r>
            <a:b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w obszarze statystyki małych i średnich przedsiębiorstw (MŚP)</a:t>
            </a:r>
            <a:b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7D3F40AB-95E5-4C39-93B8-B50E0A621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97" y="968889"/>
            <a:ext cx="8873697" cy="4351338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statystyce publicznej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od 1 stycznia 2009 r.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obowiązuje organizacja prac wynikająca</a:t>
            </a:r>
            <a:b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 wprowadzenia specjalizacji urzędów statystycznych.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Urząd Statystyczny w Łodzi stał się odpowiedzialny m.in. za realizację rocznego badania działalności gospo­darczej przedsiębiorstw (formularz SP–3) oraz panelowego badania przedsiębiorstw (formularz PL1, PL2) na terenie całego kraju.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Powyższe zadania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od </a:t>
            </a:r>
            <a:r>
              <a:rPr lang="pl-PL" sz="1700" b="1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2009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r.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są realizo­wane przez Ośrodek Małych i Średnich Przedsiębiorstw (OMP).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Od 1 stycznia 2023 r.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Urząd Statystyczny w Łodzi (US Łódź) przejął od Departamentu Przedsiębiorstw (GUS PZ) zadania jednostki autorskiej w zakresie badania mikroprzedsiębiorstw.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efekcie rozszerzył się zakres obowiązków Ośrodka Małych i Średnich Przedsiębiorstw, pojawiły się nowe zadania związane z poszczególnymi etapami procesu badania statystycznego i metodologią badań statystycznych.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35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569" y="1051268"/>
            <a:ext cx="8968431" cy="4351338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Szczegółowy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za­kres zadań OMP rozszerzał się na przestrzeni lat i aktualnie obejmuje: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aktualizację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rejestrów i operatów do badań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statystycznych,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tworzenie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 ocenę poprawności kartotek do realizowanych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badań,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opracowywanie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wzorów formularzy i kwestionariuszy wraz z ich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objaśnieniami,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współudział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testowaniu formularza elektronicznego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Portalu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Sprawozdawczym</a:t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PS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),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przygotowywanie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założeń dla systemów informatycznych związanych z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gromadzeniem,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przetwarzaniem i analizowaniem danych oraz ich testowanie w aplikacji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Sys­tem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Pozyskiwania, Przetwarzania i Integracji Danych Statystycznych (SPDS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),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zbieranie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, gromadzenie, przechowywanie, przetwarzanie i analizowanie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jakości</a:t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da­nych statystycznych,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opracowywanie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, zatwierdzanie i udostępnianie wyników ogólnopolskich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 regionalnych,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przygotowywanie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tablic publikacyjnych, opracowywanie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publikacji,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prowadzenie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prac nad wykorzystaniem administracyjnych źródeł danych w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bada­niach</a:t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statystycznych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małych i średnich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przedsiębiorstw,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inicjowanie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 przygotowywanie nowych rozwiązań metodycznych jako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jednostka</a:t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autorska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2023 r.).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75569" y="233320"/>
            <a:ext cx="8325880" cy="441209"/>
          </a:xfrm>
        </p:spPr>
        <p:txBody>
          <a:bodyPr/>
          <a:lstStyle/>
          <a:p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Podstawowe zadania Urzędu Statystycznego w Łodzi</a:t>
            </a:r>
            <a:b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w obszarze statystyki małych i średnich przedsiębiorstw (MŚP)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92529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4" y="1504349"/>
            <a:ext cx="8968431" cy="4351338"/>
          </a:xfrm>
        </p:spPr>
        <p:txBody>
          <a:bodyPr/>
          <a:lstStyle/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Połączenie w 2016 r. sprawozdania SP-3 z panelowym badaniem przedsiębiorstw</a:t>
            </a:r>
            <a:b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</a:b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– w wyniku tego zrezygnowano ze zbierania danych od mikroprzedsiębiorstw</a:t>
            </a:r>
            <a:b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</a:b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na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formularzach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PL1 i PL2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pl-PL" sz="1700" dirty="0" smtClean="0">
              <a:solidFill>
                <a:prstClr val="black"/>
              </a:solidFill>
              <a:latin typeface="Fira Sans" panose="020B0604020202020204" charset="0"/>
              <a:ea typeface="Fira Sans" panose="020B060402020202020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Przejęcie od Urzędu Statystycznego w Warszawie w 2019 r. procesu zbierania danych dotyczących kapitału zagranicznego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mikroprzedsiębiorstw i związana z tym integracja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formularza SP-3 z KZ (podmioty z kapitałem zagranicznym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) i rozbudowa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działu dotyczącego przychodów i kosztów działalności podmiotu – rozszerzono go </a:t>
            </a: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/>
            </a:r>
            <a:b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o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szczegółowe dane z „Rachunku zysków i strat” (ujednolicenie zakresu zbieranych danych na formularzach SP i SP-3).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endParaRPr lang="pl-PL" sz="1700" dirty="0">
              <a:solidFill>
                <a:prstClr val="black"/>
              </a:solidFill>
              <a:latin typeface="Fira Sans" panose="020B0604020202020204" charset="0"/>
              <a:ea typeface="Fira Sans" panose="020B060402020202020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09664" y="150942"/>
            <a:ext cx="8432974" cy="441209"/>
          </a:xfrm>
        </p:spPr>
        <p:txBody>
          <a:bodyPr/>
          <a:lstStyle/>
          <a:p>
            <a:pPr lvl="0">
              <a:defRPr/>
            </a:pP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Najważniejsze zmiany na formularzu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w ostatnich latach</a:t>
            </a:r>
            <a:r>
              <a:rPr lang="pl-PL" sz="18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/>
            </a:r>
            <a:br>
              <a:rPr lang="pl-PL" sz="18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</a:b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Integracja </a:t>
            </a: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z panelowym badaniem przedsiębiorstw PL1, PL2 (za 2015 r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.)  </a:t>
            </a: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Integracja z badaniem podmiotów z kapitałem zagranicznym KZ (za 2018 r.)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856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4" y="1075982"/>
            <a:ext cx="8968431" cy="4351338"/>
          </a:xfrm>
        </p:spPr>
        <p:txBody>
          <a:bodyPr/>
          <a:lstStyle/>
          <a:p>
            <a:pPr marL="0" lvl="0" indent="0" algn="just">
              <a:buNone/>
            </a:pPr>
            <a:r>
              <a:rPr lang="pl-PL" sz="1700" dirty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Podstawę prawną statystycznego badania (zestawu zmiennych) SP-3 za 2024 r. </a:t>
            </a:r>
            <a:r>
              <a:rPr lang="pl-PL" sz="1700" dirty="0" smtClean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 pozarolniczej działalności </a:t>
            </a:r>
            <a:r>
              <a:rPr lang="pl-PL" sz="1700" dirty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gospodarczej przedsiębiorstw, w których liczba pracujących nie przekracza 9 osób, stanowi </a:t>
            </a:r>
            <a:r>
              <a:rPr lang="pl-PL" sz="1700" dirty="0" smtClean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ustawa o </a:t>
            </a:r>
            <a:r>
              <a:rPr lang="pl-PL" sz="1700" dirty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statystyce </a:t>
            </a:r>
            <a:r>
              <a:rPr lang="pl-PL" sz="1700" dirty="0" smtClean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publicznej </a:t>
            </a:r>
            <a:r>
              <a:rPr lang="pl-PL" sz="1700" dirty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 dnia 29 czerwca 1995 r. </a:t>
            </a:r>
            <a:r>
              <a:rPr lang="pl-PL" sz="1700" dirty="0" smtClean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(Dz. U. z 2024 r. poz. 1799) oraz corocznie zmieniające się rozporządzenie </a:t>
            </a:r>
            <a:r>
              <a:rPr lang="pl-PL" sz="1700" dirty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Rady </a:t>
            </a:r>
            <a:r>
              <a:rPr lang="pl-PL" sz="1700" dirty="0" smtClean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Ministrów</a:t>
            </a:r>
            <a:r>
              <a:rPr lang="pl-PL" sz="1700" dirty="0">
                <a:solidFill>
                  <a:srgbClr val="00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sprawie programu badań statystycznych statystyki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publicznej PBSSP. </a:t>
            </a:r>
          </a:p>
          <a:p>
            <a:pPr marL="0" lvl="0" indent="0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obecnej edycji badania jest to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Rozporządzenie Rady Ministrów z dnia 7 grudnia 2023 r. w sprawie programu badań statystycznych statystyki publicznej na rok 2024 (Dz. U.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2023 r. poz. 2747 z późn.zm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.).</a:t>
            </a:r>
          </a:p>
          <a:p>
            <a:pPr marL="0" lvl="0" indent="0">
              <a:buNone/>
            </a:pPr>
            <a:endParaRPr lang="pl-PL" sz="1800" dirty="0"/>
          </a:p>
          <a:p>
            <a:pPr marL="0" lvl="0" indent="0">
              <a:buNone/>
            </a:pPr>
            <a:endParaRPr lang="pl-PL" sz="18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09664" y="241558"/>
            <a:ext cx="8836628" cy="441209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podstawa prawna badania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20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4" y="878274"/>
            <a:ext cx="8968431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zakresie formularza SP-3 obowiązkiem sprawozdawczym objęte są prowadzące działalność gospodarczą jednostki sprawozdawcze, w których liczba pracujących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przekracza 9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osób.</a:t>
            </a:r>
          </a:p>
          <a:p>
            <a:pPr mar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Badaniem SP-3 objęte są podmioty gospodarki narodowej: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spółki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osobowe,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spółki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kapitałowe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, spółki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cywilne prowadzące działalność w oparciu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umowę zawartą na podstawie Kodeksu cywilnego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, spółki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przewidziane w przepisach innych ustaw niż Kodeks spółek handlowych i Kodeks cywilny lub formy prawne,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do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których stosuje się przepisy o spółkach,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oddziały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zagranicznych przedsiębiorców,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przedsiębiorstwa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państwowe,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spółdzielnie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,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państwowe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jednostki organizacyjne,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jednostki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badawczo-rozwojowe, </a:t>
            </a:r>
            <a:endParaRPr lang="pl-PL" sz="1700" dirty="0" smtClean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instytuty badawcze,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osoby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fizyczne prowadzące działalność gospodarczą, dla których działalność przeważająca zaklasyfikowana jest według PKD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2007 do sekcji: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09664" y="167417"/>
            <a:ext cx="8836628" cy="441209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„SP-3 sprawozdanie o działalności gospodarczej przedsiębiorstw”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– </a:t>
            </a:r>
            <a:r>
              <a:rPr lang="pl-PL" sz="17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zakres podmiotowy badania 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964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1639</TotalTime>
  <Words>2071</Words>
  <Application>Microsoft Office PowerPoint</Application>
  <PresentationFormat>Pokaz na ekranie (4:3)</PresentationFormat>
  <Paragraphs>271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40" baseType="lpstr">
      <vt:lpstr>Arial</vt:lpstr>
      <vt:lpstr>Calibri</vt:lpstr>
      <vt:lpstr>Corbel</vt:lpstr>
      <vt:lpstr>Fira Sans</vt:lpstr>
      <vt:lpstr>Fira Sans SemiBold</vt:lpstr>
      <vt:lpstr>Verdana</vt:lpstr>
      <vt:lpstr>Wingdings</vt:lpstr>
      <vt:lpstr>Motyw pakietu Office</vt:lpstr>
      <vt:lpstr>Statystyka mikroprzedsiębiorstw – organizacja rocznego badania przedsiębiorstw</vt:lpstr>
      <vt:lpstr>Klasy wielkości przedsiębiorstw w statystyce publicznej.</vt:lpstr>
      <vt:lpstr>Rola przedsiębiorstw w gospodarce</vt:lpstr>
      <vt:lpstr>Badania statystyczne przedsiębiorstw z zakresu prowadzonej działalności gospodarczej</vt:lpstr>
      <vt:lpstr>Podstawowe zadania Urzędu Statystycznego w Łodzi w obszarze statystyki małych i średnich przedsiębiorstw (MŚP) </vt:lpstr>
      <vt:lpstr>Podstawowe zadania Urzędu Statystycznego w Łodzi w obszarze statystyki małych i średnich przedsiębiorstw (MŚP)</vt:lpstr>
      <vt:lpstr>Najważniejsze zmiany na formularzu w ostatnich latach Integracja z panelowym badaniem przedsiębiorstw PL1, PL2 (za 2015 r.)  Integracja z badaniem podmiotów z kapitałem zagranicznym KZ (za 2018 r.) </vt:lpstr>
      <vt:lpstr>„SP-3 sprawozdanie o działalności gospodarczej przedsiębiorstw” – podstawa prawna badania </vt:lpstr>
      <vt:lpstr>„SP-3 sprawozdanie o działalności gospodarczej przedsiębiorstw” – zakres podmiotowy badania  </vt:lpstr>
      <vt:lpstr>„SP-3 sprawozdanie o działalności gospodarczej przedsiębiorstw” – zakres podmiotowy (c.d.)</vt:lpstr>
      <vt:lpstr>„SP-3 sprawozdanie o działalności gospodarczej przedsiębiorstw” – zakres przedmiotowy badania</vt:lpstr>
      <vt:lpstr>„SP-3 sprawozdanie o działalności gospodarczej przedsiębiorstw” – zakres przedmiotowy badania (c.d.)</vt:lpstr>
      <vt:lpstr>„SP-3 sprawozdanie o działalności gospodarczej przedsiębiorstw” – etapy realizacji badania – tworzenie harmonogramu realizacji badania</vt:lpstr>
      <vt:lpstr>„SP-3 sprawozdanie o działalności gospodarczej przedsiębiorstw” – etapy realizacji badania – przygotowanie formularza i objaśnień</vt:lpstr>
      <vt:lpstr>„SP-3 sprawozdanie o działalności gospodarczej przedsiębiorstw” –  etapy realizacji badania - termin i forma zbierania danych</vt:lpstr>
      <vt:lpstr>„SP-3 sprawozdanie o działalności gospodarczej przedsiębiorstw” – etapy realizacji badania – przygotowanie operatu do badania</vt:lpstr>
      <vt:lpstr>„SP-3 sprawozdanie o działalności gospodarczej przedsiębiorstw” – etapy realizacji badania – kartoteka do badania</vt:lpstr>
      <vt:lpstr>„SP-3 sprawozdanie o działalności gospodarczej przedsiębiorstw” – etapy realizacji badania - wysyłka powiadomień o obowiązku sprawozdawczym</vt:lpstr>
      <vt:lpstr>„SP-3 sprawozdanie o działalności gospodarczej przedsiębiorstw” – etapy realizacji badania - rejestracja sprawozdań</vt:lpstr>
      <vt:lpstr>„SP-3 sprawozdanie o działalności gospodarczej przedsiębiorstw” – etapy realizacji badania - rejestracja, kontrola sprawozdań, analiza zebranych danych i kontakty z jednostką sprawozdawczą </vt:lpstr>
      <vt:lpstr>„SP-3 sprawozdanie o działalności gospodarczej przedsiębiorstw” – etapy realizacji badania - monitowanie jednostek</vt:lpstr>
      <vt:lpstr>„SP-3 sprawozdanie o działalności gospodarczej przedsiębiorstw” – etapy realizacji badania - opracowanie i przekazanie danych uogólnionych</vt:lpstr>
      <vt:lpstr>„SP-3 sprawozdanie o działalności gospodarczej przedsiębiorstw” – wyniki badania SP-3 za 2023 r.  </vt:lpstr>
      <vt:lpstr>„SP-3 sprawozdanie o działalności gospodarczej przedsiębiorstw” – wyniki badania SP-3 za 2023 r.  (c.d.)</vt:lpstr>
      <vt:lpstr>„SP-3 sprawozdanie o działalności gospodarczej przedsiębiorstw” – wyniki badania SP-3 za 2023 r. – aktualizacja Bazy Jednostek Statystycznych</vt:lpstr>
      <vt:lpstr>SP-3 Sprawozdanie o działalności gospodarczej przedsiębiorstw Informacja sygnalna „Działalność przedsiębiorstw o liczbie pracują­cych do 9 osób”</vt:lpstr>
      <vt:lpstr>SP-3 Sprawozdanie o działalności gospodarczej przedsiębiorstw Publikacja „Działalność przedsiębiorstw o liczbie pracują­cych do 9 osób”</vt:lpstr>
      <vt:lpstr>„SP-3 sprawozdanie o działalności gospodarczej przedsiębiorstw” – jako źródło danych </vt:lpstr>
      <vt:lpstr>„SP-3 sprawozdanie o działalności gospodarczej przedsiębiorstw” – jako źródło danych (c.d.) </vt:lpstr>
      <vt:lpstr>„SP-3 sprawozdanie o działalności gospodarczej przedsiębiorstw” – wyniki badań przedsiębiorstw niefinansowych </vt:lpstr>
      <vt:lpstr>Bibliografia </vt:lpstr>
      <vt:lpstr>Więcej informacji na: lodz.stat.gov.pl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R.Janiszewska@stat.gov.pl</dc:creator>
  <cp:lastModifiedBy>Janiszewska Renata</cp:lastModifiedBy>
  <cp:revision>163</cp:revision>
  <cp:lastPrinted>2025-05-08T12:15:12Z</cp:lastPrinted>
  <dcterms:created xsi:type="dcterms:W3CDTF">2025-02-14T10:15:56Z</dcterms:created>
  <dcterms:modified xsi:type="dcterms:W3CDTF">2025-06-13T08:11:31Z</dcterms:modified>
</cp:coreProperties>
</file>