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31"/>
  </p:handoutMasterIdLst>
  <p:sldIdLst>
    <p:sldId id="256" r:id="rId2"/>
    <p:sldId id="264" r:id="rId3"/>
    <p:sldId id="265" r:id="rId4"/>
    <p:sldId id="266" r:id="rId5"/>
    <p:sldId id="284" r:id="rId6"/>
    <p:sldId id="285" r:id="rId7"/>
    <p:sldId id="290" r:id="rId8"/>
    <p:sldId id="286" r:id="rId9"/>
    <p:sldId id="287" r:id="rId10"/>
    <p:sldId id="288" r:id="rId11"/>
    <p:sldId id="289" r:id="rId12"/>
    <p:sldId id="291" r:id="rId13"/>
    <p:sldId id="292" r:id="rId14"/>
    <p:sldId id="293" r:id="rId15"/>
    <p:sldId id="282" r:id="rId16"/>
    <p:sldId id="296" r:id="rId17"/>
    <p:sldId id="294" r:id="rId18"/>
    <p:sldId id="298" r:id="rId19"/>
    <p:sldId id="297" r:id="rId20"/>
    <p:sldId id="309" r:id="rId21"/>
    <p:sldId id="300" r:id="rId22"/>
    <p:sldId id="302" r:id="rId23"/>
    <p:sldId id="303" r:id="rId24"/>
    <p:sldId id="304" r:id="rId25"/>
    <p:sldId id="305" r:id="rId26"/>
    <p:sldId id="306" r:id="rId27"/>
    <p:sldId id="307" r:id="rId28"/>
    <p:sldId id="308" r:id="rId29"/>
    <p:sldId id="310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3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270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Liczba złożonych sprawozdań SP-3 w 2021 r. (za rok 2020) i w 2024 r. (za rok 2023)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1.3288600039834836E-2"/>
                  <c:y val="-1.937911449593391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5028997417430587E-2"/>
                  <c:y val="2.292048534916745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Fira Sans" panose="020B0503050000020004" pitchFamily="34" charset="0"/>
                    <a:ea typeface="Fira Sans" panose="020B0503050000020004" pitchFamily="34" charset="0"/>
                    <a:cs typeface="+mn-cs"/>
                  </a:defRPr>
                </a:pPr>
                <a:endParaRPr lang="pl-PL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Arkusz1!$A$2:$A$3</c:f>
              <c:strCache>
                <c:ptCount val="2"/>
                <c:pt idx="0">
                  <c:v>Forma elektroniczna</c:v>
                </c:pt>
                <c:pt idx="1">
                  <c:v>Forma papierowa</c:v>
                </c:pt>
              </c:strCache>
            </c:strRef>
          </c:cat>
          <c:val>
            <c:numRef>
              <c:f>Arkusz1!$B$2:$B$3</c:f>
              <c:numCache>
                <c:formatCode>#,##0</c:formatCode>
                <c:ptCount val="2"/>
                <c:pt idx="0">
                  <c:v>44905</c:v>
                </c:pt>
                <c:pt idx="1">
                  <c:v>13614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Fira Sans" panose="020B0503050000020004" pitchFamily="34" charset="0"/>
              <a:ea typeface="Fira Sans" panose="020B0503050000020004" pitchFamily="34" charset="0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Liczba złożonych sprawozdań SP-3 w 2021 r. (za rok 2020) i w 2024 r. (za rok 2023)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1.3288600039834836E-2"/>
                  <c:y val="-1.937911449593391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7.8086325584718966E-3"/>
                  <c:y val="1.810490905457786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Fira Sans" panose="020B0503050000020004" pitchFamily="34" charset="0"/>
                    <a:ea typeface="Fira Sans" panose="020B0503050000020004" pitchFamily="34" charset="0"/>
                    <a:cs typeface="+mn-cs"/>
                  </a:defRPr>
                </a:pPr>
                <a:endParaRPr lang="pl-PL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Arkusz1!$A$2:$A$3</c:f>
              <c:strCache>
                <c:ptCount val="2"/>
                <c:pt idx="0">
                  <c:v>Forma elektroniczna</c:v>
                </c:pt>
                <c:pt idx="1">
                  <c:v>Forma papierowa</c:v>
                </c:pt>
              </c:strCache>
            </c:strRef>
          </c:cat>
          <c:val>
            <c:numRef>
              <c:f>Arkusz1!$B$2:$B$3</c:f>
              <c:numCache>
                <c:formatCode>#,##0</c:formatCode>
                <c:ptCount val="2"/>
                <c:pt idx="0">
                  <c:v>61084</c:v>
                </c:pt>
                <c:pt idx="1">
                  <c:v>5161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Fira Sans" panose="020B0503050000020004" pitchFamily="34" charset="0"/>
              <a:ea typeface="Fira Sans" panose="020B0503050000020004" pitchFamily="34" charset="0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xmlns="" id="{223B99DD-3860-4B04-8670-8FC99A100F0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xmlns="" id="{8789CB8A-FC64-4704-90BF-EF36BF01BBF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BA0565-E461-4F02-B606-D2A24A9367A8}" type="datetimeFigureOut">
              <a:rPr lang="pl-PL" smtClean="0"/>
              <a:t>03.06.2025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xmlns="" id="{89354076-D175-48F2-8931-8D3442B818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706191DB-5A6B-4969-9E3B-60C90E8036A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F2BF9C-A745-43A9-B673-C52B2FCA263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31371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8">
            <a:extLst>
              <a:ext uri="{FF2B5EF4-FFF2-40B4-BE49-F238E27FC236}">
                <a16:creationId xmlns:a16="http://schemas.microsoft.com/office/drawing/2014/main" xmlns="" id="{B4087922-069A-4E7C-A3D8-80A7A99D3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55577"/>
            <a:ext cx="7886700" cy="657340"/>
          </a:xfrm>
          <a:prstGeom prst="rect">
            <a:avLst/>
          </a:prstGeo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3850915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76571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803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6042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rzy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49" y="1825625"/>
            <a:ext cx="2424793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0557" y="1825625"/>
            <a:ext cx="2424793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3184071" y="1825625"/>
            <a:ext cx="2775858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4309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kład niestandardow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88BC5621-05EC-495E-91D2-998B696D98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33"/>
          <a:stretch/>
        </p:blipFill>
        <p:spPr>
          <a:xfrm>
            <a:off x="41565" y="0"/>
            <a:ext cx="2370583" cy="831273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xmlns="" id="{CA31ADDE-CC0E-466C-A486-91D432111C36}"/>
              </a:ext>
            </a:extLst>
          </p:cNvPr>
          <p:cNvSpPr/>
          <p:nvPr userDrawn="1"/>
        </p:nvSpPr>
        <p:spPr>
          <a:xfrm>
            <a:off x="2319251" y="290945"/>
            <a:ext cx="773084" cy="3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4D88AD04-78C8-4AA7-B2FA-25E071545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425812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441209"/>
          </a:xfrm>
          <a:prstGeom prst="rect">
            <a:avLst/>
          </a:prstGeom>
        </p:spPr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98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134552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4255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276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195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2A5CEA2-D46F-4A56-96FB-2898B98577CA}" type="datetimeFigureOut">
              <a:rPr lang="pl-PL" smtClean="0"/>
              <a:t>03.06.2025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F04EF2CF-3F63-4791-BD5E-51D2D5D2EC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8722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632663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xmlns="" id="{092717F8-B6EC-48E4-8C7B-F2B98636EE1E}"/>
              </a:ext>
            </a:extLst>
          </p:cNvPr>
          <p:cNvSpPr txBox="1"/>
          <p:nvPr userDrawn="1"/>
        </p:nvSpPr>
        <p:spPr>
          <a:xfrm>
            <a:off x="8553282" y="6418417"/>
            <a:ext cx="7201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569AFF18-E44A-4D78-BC0E-15AAAAC99A12}" type="slidenum">
              <a:rPr lang="pl-PL" sz="1400" b="0" smtClean="0">
                <a:solidFill>
                  <a:schemeClr val="bg1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pPr algn="ctr"/>
              <a:t>‹#›</a:t>
            </a:fld>
            <a:endParaRPr lang="pl-PL" sz="1400" b="0" dirty="0">
              <a:solidFill>
                <a:schemeClr val="bg1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313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rgbClr val="001377"/>
          </a:solidFill>
          <a:latin typeface="Fira Sans SemiBold" panose="020B0603050000020004" pitchFamily="34" charset="0"/>
          <a:ea typeface="Fira Sans SemiBold" panose="020B06030500000200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mailto:j.harbat@stat.gov.pl" TargetMode="External"/><Relationship Id="rId2" Type="http://schemas.openxmlformats.org/officeDocument/2006/relationships/hyperlink" Target="mailto:a.pozycki@stat.gov.p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hyperlink" Target="mailto:a.mikulec@stat.gov.pl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F6B22098-C659-440C-91F1-D3A04C809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86" y="1558837"/>
            <a:ext cx="8424739" cy="657340"/>
          </a:xfrm>
        </p:spPr>
        <p:txBody>
          <a:bodyPr/>
          <a:lstStyle/>
          <a:p>
            <a:r>
              <a:rPr lang="pl-PL" sz="3200" b="1" dirty="0">
                <a:solidFill>
                  <a:schemeClr val="bg1"/>
                </a:solidFill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STATYSTYKA</a:t>
            </a:r>
            <a:br>
              <a:rPr lang="pl-PL" sz="3200" b="1" dirty="0">
                <a:solidFill>
                  <a:schemeClr val="bg1"/>
                </a:solidFill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</a:br>
            <a:r>
              <a:rPr lang="pl-PL" sz="3200" b="1" dirty="0">
                <a:solidFill>
                  <a:schemeClr val="bg1"/>
                </a:solidFill>
                <a:latin typeface="Fira Sans" panose="020B0604020202020204" charset="0"/>
              </a:rPr>
              <a:t>MIKROPRZEDSIĘBIORSTW –</a:t>
            </a:r>
            <a:br>
              <a:rPr lang="pl-PL" sz="3200" b="1" dirty="0">
                <a:solidFill>
                  <a:schemeClr val="bg1"/>
                </a:solidFill>
                <a:latin typeface="Fira Sans" panose="020B0604020202020204" charset="0"/>
              </a:rPr>
            </a:br>
            <a:r>
              <a:rPr lang="pl-PL" sz="3200" b="1" dirty="0">
                <a:solidFill>
                  <a:schemeClr val="bg1"/>
                </a:solidFill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NOWE DZIAŁANIA I KIERUNKI ROZWOJU</a:t>
            </a:r>
            <a:endParaRPr lang="pl-PL" sz="3200" b="1" dirty="0">
              <a:solidFill>
                <a:schemeClr val="bg1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  <p:sp>
        <p:nvSpPr>
          <p:cNvPr id="6" name="Podtytuł 2">
            <a:extLst>
              <a:ext uri="{FF2B5EF4-FFF2-40B4-BE49-F238E27FC236}">
                <a16:creationId xmlns:a16="http://schemas.microsoft.com/office/drawing/2014/main" xmlns="" id="{CFE8CBCD-FCC4-418D-BD5C-2CAE22BDE418}"/>
              </a:ext>
            </a:extLst>
          </p:cNvPr>
          <p:cNvSpPr txBox="1">
            <a:spLocks/>
          </p:cNvSpPr>
          <p:nvPr/>
        </p:nvSpPr>
        <p:spPr>
          <a:xfrm>
            <a:off x="184094" y="3242106"/>
            <a:ext cx="6858000" cy="15316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pl-PL" sz="1800" b="1" dirty="0">
                <a:solidFill>
                  <a:schemeClr val="bg1"/>
                </a:solidFill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Andrzej Pożycki</a:t>
            </a:r>
          </a:p>
          <a:p>
            <a:pPr algn="l">
              <a:spcBef>
                <a:spcPts val="0"/>
              </a:spcBef>
            </a:pPr>
            <a:r>
              <a:rPr lang="pl-PL" sz="1800" i="1" dirty="0">
                <a:solidFill>
                  <a:schemeClr val="bg1"/>
                </a:solidFill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Urząd Statystyczny w Łodzi</a:t>
            </a:r>
            <a:br>
              <a:rPr lang="pl-PL" sz="1800" i="1" dirty="0">
                <a:solidFill>
                  <a:schemeClr val="bg1"/>
                </a:solidFill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</a:br>
            <a:endParaRPr lang="pl-PL" sz="1800" b="1" dirty="0">
              <a:solidFill>
                <a:schemeClr val="bg1"/>
              </a:solidFill>
              <a:latin typeface="Fira Sans" panose="020B0604020202020204" charset="0"/>
              <a:ea typeface="Fira Sans" panose="020B0604020202020204" charset="0"/>
              <a:cs typeface="Verdana" panose="020B0604030504040204" pitchFamily="34" charset="0"/>
            </a:endParaRPr>
          </a:p>
          <a:p>
            <a:pPr algn="l">
              <a:spcBef>
                <a:spcPts val="0"/>
              </a:spcBef>
            </a:pPr>
            <a:r>
              <a:rPr lang="pl-PL" sz="1800" b="1" dirty="0">
                <a:solidFill>
                  <a:schemeClr val="bg1"/>
                </a:solidFill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Jerzy Harbat</a:t>
            </a:r>
          </a:p>
          <a:p>
            <a:pPr algn="l">
              <a:spcBef>
                <a:spcPts val="0"/>
              </a:spcBef>
            </a:pPr>
            <a:r>
              <a:rPr lang="pl-PL" sz="1800" i="1" dirty="0">
                <a:solidFill>
                  <a:schemeClr val="bg1"/>
                </a:solidFill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Urząd Statystyczny w Łodzi</a:t>
            </a:r>
          </a:p>
          <a:p>
            <a:pPr algn="l">
              <a:spcBef>
                <a:spcPts val="0"/>
              </a:spcBef>
            </a:pPr>
            <a:endParaRPr lang="pl-PL" sz="1800" b="1" dirty="0">
              <a:solidFill>
                <a:schemeClr val="bg1"/>
              </a:solidFill>
              <a:latin typeface="Fira Sans" panose="020B0604020202020204" charset="0"/>
              <a:ea typeface="Fira Sans" panose="020B0604020202020204" charset="0"/>
              <a:cs typeface="Verdana" panose="020B0604030504040204" pitchFamily="34" charset="0"/>
            </a:endParaRPr>
          </a:p>
          <a:p>
            <a:pPr algn="l">
              <a:spcBef>
                <a:spcPts val="0"/>
              </a:spcBef>
            </a:pPr>
            <a:r>
              <a:rPr lang="pl-PL" sz="1800" b="1" dirty="0">
                <a:solidFill>
                  <a:schemeClr val="bg1"/>
                </a:solidFill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Artur Mikulec</a:t>
            </a:r>
          </a:p>
          <a:p>
            <a:pPr algn="l">
              <a:spcBef>
                <a:spcPts val="0"/>
              </a:spcBef>
            </a:pPr>
            <a:r>
              <a:rPr lang="pl-PL" sz="1800" i="1" dirty="0">
                <a:solidFill>
                  <a:schemeClr val="bg1"/>
                </a:solidFill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Urząd Statystyczny w Łodzi</a:t>
            </a:r>
            <a:br>
              <a:rPr lang="pl-PL" sz="1800" i="1" dirty="0">
                <a:solidFill>
                  <a:schemeClr val="bg1"/>
                </a:solidFill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</a:br>
            <a:endParaRPr lang="pl-PL" sz="1800" i="1" dirty="0">
              <a:solidFill>
                <a:schemeClr val="bg1"/>
              </a:solidFill>
              <a:latin typeface="Fira Sans" panose="020B0604020202020204" charset="0"/>
              <a:ea typeface="Fira Sans" panose="020B0604020202020204" charset="0"/>
              <a:cs typeface="Verdana" panose="020B0604030504040204" pitchFamily="34" charset="0"/>
            </a:endParaRPr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xmlns="" id="{3E289305-CB92-42EC-BA50-A5C05CA7FB5C}"/>
              </a:ext>
            </a:extLst>
          </p:cNvPr>
          <p:cNvSpPr txBox="1">
            <a:spLocks/>
          </p:cNvSpPr>
          <p:nvPr/>
        </p:nvSpPr>
        <p:spPr>
          <a:xfrm>
            <a:off x="1979942" y="6281575"/>
            <a:ext cx="5310544" cy="3273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pl-PL" sz="1400" b="1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IV Kongres Statystyki Polskiej </a:t>
            </a:r>
            <a:br>
              <a:rPr lang="pl-PL" sz="1400" b="1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</a:br>
            <a:r>
              <a:rPr lang="pl-PL" sz="1400" b="1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2-4 lipca 2024 r., Warszawa</a:t>
            </a:r>
          </a:p>
        </p:txBody>
      </p:sp>
    </p:spTree>
    <p:extLst>
      <p:ext uri="{BB962C8B-B14F-4D97-AF65-F5344CB8AC3E}">
        <p14:creationId xmlns:p14="http://schemas.microsoft.com/office/powerpoint/2010/main" val="6747414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7C0E12E0-647F-48BD-86E3-741A93200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66" y="183893"/>
            <a:ext cx="8729534" cy="441209"/>
          </a:xfrm>
        </p:spPr>
        <p:txBody>
          <a:bodyPr/>
          <a:lstStyle/>
          <a:p>
            <a:pPr lvl="0">
              <a:defRPr/>
            </a:pPr>
            <a:r>
              <a:rPr lang="pl-PL" sz="2200" i="1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SP-3 Sprawozdanie o działalności gospodarczej przedsiębiorstw</a:t>
            </a:r>
            <a:r>
              <a:rPr lang="pl-PL" sz="3200" i="1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/>
            </a:r>
            <a:br>
              <a:rPr lang="pl-PL" sz="3200" i="1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</a:b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Publikacja „</a:t>
            </a:r>
            <a:r>
              <a:rPr lang="pl-PL" sz="1700" i="1" dirty="0">
                <a:latin typeface="Fira Sans" panose="020B0503050000020004" pitchFamily="34" charset="0"/>
                <a:ea typeface="Fira Sans" panose="020B0503050000020004" pitchFamily="34" charset="0"/>
              </a:rPr>
              <a:t>Działalność przedsiębiorstw o liczbie pracują­cych do 9 osób”</a:t>
            </a:r>
            <a:r>
              <a:rPr lang="pl-PL" sz="24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/>
            </a:r>
            <a:br>
              <a:rPr lang="pl-PL" sz="24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</a:br>
            <a:endParaRPr lang="pl-PL" sz="2200" dirty="0"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F7FEED6E-66A2-4C8A-8032-13308F18C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666" y="960651"/>
            <a:ext cx="8844864" cy="435133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Informacje na temat działalności gospodarczej mikroprzedsiębiorstw (do 9 osób pracujących) zamieszczane są w publikacji wydawanej dotychczas przez Główny Urząd Statystyczny wspólnie z Urzędem Sta­tystycznym w Łodzi.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Od 2019 r. publikacja </a:t>
            </a:r>
            <a:r>
              <a:rPr lang="pl-PL" sz="1700" b="1" dirty="0">
                <a:latin typeface="Fira Sans" panose="020B0503050000020004" pitchFamily="34" charset="0"/>
                <a:ea typeface="Fira Sans" panose="020B0503050000020004" pitchFamily="34" charset="0"/>
              </a:rPr>
              <a:t>„</a:t>
            </a:r>
            <a:r>
              <a:rPr lang="pl-PL" sz="1700" b="1" i="1" dirty="0">
                <a:latin typeface="Fira Sans" panose="020B0503050000020004" pitchFamily="34" charset="0"/>
                <a:ea typeface="Fira Sans" panose="020B0503050000020004" pitchFamily="34" charset="0"/>
              </a:rPr>
              <a:t>Działalność przedsiębiorstw o liczbie pracują­cych do 9 osób”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ukazuje się w serii „Analizy Statystyczne” a od grudnia 2020 r. jest wydawana w okresie do końca roku kalendarzowego, z danymi za rok po­przedni.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b="1" dirty="0">
                <a:latin typeface="Fira Sans" panose="020B0503050000020004" pitchFamily="34" charset="0"/>
                <a:ea typeface="Fira Sans" panose="020B0503050000020004" pitchFamily="34" charset="0"/>
              </a:rPr>
              <a:t>Ostatnie wydanie publikacji z 2023 r. zawiera wyniki badania za rok 2022. Jest to już samodzielna (autorska) publikacja Urzędu Statystycznego w Łodzi.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b="1" dirty="0">
                <a:latin typeface="Fira Sans" panose="020B0503050000020004" pitchFamily="34" charset="0"/>
                <a:ea typeface="Fira Sans" panose="020B0503050000020004" pitchFamily="34" charset="0"/>
              </a:rPr>
              <a:t>Opracowanie to zostało rozszerzone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 m.in. o informacje dotyczące: liczby jednoosobowych podmiotów gospodarczych świadczących pracę na rzecz innego przedsiębiorstwa, liczby osób zatrudnionych z minimalnym wynagrodzeniem oraz źródeł finansowania nakładów na środki trwałe.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W publikacji zaprezentowano </a:t>
            </a:r>
            <a:r>
              <a:rPr lang="pl-PL" sz="1700" dirty="0">
                <a:latin typeface="Fira Sans" panose="020B0503050000020004" pitchFamily="34" charset="0"/>
              </a:rPr>
              <a:t>także liczbę mikroprzedsiębiorstw według rodzaju prowadzonej ewidencji księgowej w okresie ostatnich pięciu lat.</a:t>
            </a:r>
            <a:endParaRPr lang="pl-PL" altLang="pl-PL" sz="1700" dirty="0">
              <a:latin typeface="Fira Sans" panose="020B0503050000020004" pitchFamily="34" charset="0"/>
            </a:endParaRPr>
          </a:p>
          <a:p>
            <a:pPr marL="0" indent="0">
              <a:buNone/>
            </a:pPr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2084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7C0E12E0-647F-48BD-86E3-741A93200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28" y="175655"/>
            <a:ext cx="8413922" cy="441209"/>
          </a:xfrm>
        </p:spPr>
        <p:txBody>
          <a:bodyPr/>
          <a:lstStyle/>
          <a:p>
            <a:pPr lvl="0">
              <a:defRPr/>
            </a:pPr>
            <a:r>
              <a:rPr lang="pl-PL" sz="2200" dirty="0">
                <a:latin typeface="Fira Sans" panose="020B0503050000020004" pitchFamily="34" charset="0"/>
                <a:ea typeface="Fira Sans" panose="020B0503050000020004" pitchFamily="34" charset="0"/>
              </a:rPr>
              <a:t>Jednostka autorska badania SP-3. Szerszy zakres działalności</a:t>
            </a:r>
            <a:r>
              <a:rPr lang="pl-PL" sz="2200" b="1" dirty="0">
                <a:latin typeface="Fira Sans" panose="020B0503050000020004" pitchFamily="34" charset="0"/>
                <a:ea typeface="Fira Sans" panose="020B0503050000020004" pitchFamily="34" charset="0"/>
              </a:rPr>
              <a:t>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Najważniejsze nowe zadania przejęte od </a:t>
            </a:r>
            <a:r>
              <a:rPr lang="pl-PL" sz="1700" dirty="0">
                <a:latin typeface="Fira Sans" panose="020B0503050000020004" pitchFamily="34" charset="0"/>
              </a:rPr>
              <a:t>Departamentu Przedsiębiorstw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F7FEED6E-66A2-4C8A-8032-13308F18C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805" y="1059507"/>
            <a:ext cx="8787199" cy="4351338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b="1" dirty="0">
                <a:latin typeface="Fira Sans" panose="020B0503050000020004" pitchFamily="34" charset="0"/>
                <a:ea typeface="Fira Sans" panose="020B0503050000020004" pitchFamily="34" charset="0"/>
              </a:rPr>
              <a:t>Zadania przejęte w 2023 r. od Departamentu Przedsiębiorstw (GUS)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285750" lvl="0" indent="-285750" algn="just">
              <a:lnSpc>
                <a:spcPct val="100000"/>
              </a:lnSpc>
              <a:spcBef>
                <a:spcPts val="0"/>
              </a:spcBef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Program Badań Statystycznych Statystyki Publicznej (PBSSP):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465750" lvl="0" indent="-285750"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wstępne </a:t>
            </a:r>
            <a:r>
              <a:rPr lang="pl-PL" sz="1700" b="1" dirty="0">
                <a:latin typeface="Fira Sans" panose="020B0503050000020004" pitchFamily="34" charset="0"/>
                <a:ea typeface="Fira Sans" panose="020B0503050000020004" pitchFamily="34" charset="0"/>
              </a:rPr>
              <a:t>konsultacje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z jednostkami współpracującymi w zakresie prowadzonego badania oraz z użytkownikami informacji statystycznych odnośnie zgłaszanych potrzeb i planowanego zakresu badań,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465750" indent="-285750"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rozpatrywanie </a:t>
            </a:r>
            <a:r>
              <a:rPr lang="pl-PL" sz="1700" b="1" dirty="0">
                <a:latin typeface="Fira Sans" panose="020B0503050000020004" pitchFamily="34" charset="0"/>
                <a:ea typeface="Fira Sans" panose="020B0503050000020004" pitchFamily="34" charset="0"/>
              </a:rPr>
              <a:t>uwag i wniosków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zgłoszonych przez opiniodawców do projektu PBSSP oraz uzgadnianie stanowisk do zgłoszonych uwag pod kątem ich uwzględnienia w programie badań,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465750" indent="-285750"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przekazywanie do Departamentu Programowania, Koordynacji Badań i Rejestrów GUS stanowisk do uwag zgłoszonych przez opiniodawców,</a:t>
            </a:r>
          </a:p>
        </p:txBody>
      </p:sp>
    </p:spTree>
    <p:extLst>
      <p:ext uri="{BB962C8B-B14F-4D97-AF65-F5344CB8AC3E}">
        <p14:creationId xmlns:p14="http://schemas.microsoft.com/office/powerpoint/2010/main" val="24910090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7C0E12E0-647F-48BD-86E3-741A93200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28" y="175655"/>
            <a:ext cx="8413922" cy="441209"/>
          </a:xfrm>
        </p:spPr>
        <p:txBody>
          <a:bodyPr/>
          <a:lstStyle/>
          <a:p>
            <a:pPr>
              <a:defRPr/>
            </a:pPr>
            <a:r>
              <a:rPr lang="pl-PL" sz="2200" dirty="0">
                <a:latin typeface="Fira Sans" panose="020B0503050000020004" pitchFamily="34" charset="0"/>
                <a:ea typeface="Fira Sans" panose="020B0503050000020004" pitchFamily="34" charset="0"/>
              </a:rPr>
              <a:t>Jednostka autorska badania SP-3. Szerszy zakres działalności</a:t>
            </a:r>
            <a:r>
              <a:rPr lang="pl-PL" sz="2200" b="1" dirty="0"/>
              <a:t>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Najważniejsze nowe zadania przejęte od </a:t>
            </a:r>
            <a:r>
              <a:rPr lang="pl-PL" sz="1700" dirty="0">
                <a:latin typeface="Fira Sans" panose="020B0503050000020004" pitchFamily="34" charset="0"/>
              </a:rPr>
              <a:t>Departamentu Przedsiębiorstw</a:t>
            </a:r>
            <a:r>
              <a:rPr lang="pl-PL" sz="1600" dirty="0">
                <a:latin typeface="Fira Sans" panose="020B0503050000020004" pitchFamily="34" charset="0"/>
              </a:rPr>
              <a:t/>
            </a:r>
            <a:br>
              <a:rPr lang="pl-PL" sz="1600" dirty="0">
                <a:latin typeface="Fira Sans" panose="020B0503050000020004" pitchFamily="34" charset="0"/>
              </a:rPr>
            </a:br>
            <a:endParaRPr lang="pl-PL" sz="1700" dirty="0">
              <a:latin typeface="Fira Sans" panose="020B05030500000200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F7FEED6E-66A2-4C8A-8032-13308F18C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567" y="894750"/>
            <a:ext cx="8787199" cy="4351338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b="1" dirty="0">
                <a:latin typeface="Fira Sans" panose="020B0503050000020004" pitchFamily="34" charset="0"/>
                <a:ea typeface="Fira Sans" panose="020B0503050000020004" pitchFamily="34" charset="0"/>
              </a:rPr>
              <a:t>Zadania przejęte w 2023 r. od Departamentu Przedsiębiorstw (GUS)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System Metadanych Statystycznych) (SMS):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465750" indent="-285750"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pl-PL" sz="1700" b="1" dirty="0">
                <a:latin typeface="Fira Sans" panose="020B0503050000020004" pitchFamily="34" charset="0"/>
                <a:ea typeface="Fira Sans" panose="020B0503050000020004" pitchFamily="34" charset="0"/>
              </a:rPr>
              <a:t>prace związane z opracowywaniem PBSSP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polegające na aktualizacji opisów zestawów danych (SP-3) oraz opisów badania 1.61.05 (Roczne badanie przedsiębiorstw), jak również prace polegające na wprowadzaniu uzupełnień</a:t>
            </a:r>
            <a:b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i zmian zmiennych w badaniu wraz z formatem przekazywanych danych oraz bloków tematycznych,</a:t>
            </a:r>
          </a:p>
          <a:p>
            <a:pPr marL="465750" indent="-285750"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Urząd Statystyczny w Łodzi obecnie zajmuje się także tworzeniem i zatwierdzaniem nowych metadanych w SMS, związanych z pracą metodologiczną, jak również związanych z kolejnymi edycjami publikacji dotyczącej działalności gospodarczej przedsiębiorstw o liczbie pracujących do 9 osób,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</a:pPr>
            <a:r>
              <a:rPr lang="pl-PL" sz="1700" b="1" dirty="0">
                <a:latin typeface="Fira Sans" panose="020B0503050000020004" pitchFamily="34" charset="0"/>
                <a:ea typeface="Fira Sans" panose="020B0503050000020004" pitchFamily="34" charset="0"/>
              </a:rPr>
              <a:t>opracowywanie raportu jakości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</a:pPr>
            <a:r>
              <a:rPr lang="pl-PL" sz="1700" b="1" dirty="0">
                <a:latin typeface="Fira Sans" panose="020B0503050000020004" pitchFamily="34" charset="0"/>
                <a:ea typeface="Fira Sans" panose="020B0503050000020004" pitchFamily="34" charset="0"/>
              </a:rPr>
              <a:t>udostępnianie danych uogólnionych i jednostkowych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dla departamentów branżowych i innych jednostek służb statystyki publicznej zgodnie ze złożonym zapotrzebowaniem.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6034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7C0E12E0-647F-48BD-86E3-741A93200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5655"/>
            <a:ext cx="8971004" cy="441209"/>
          </a:xfrm>
        </p:spPr>
        <p:txBody>
          <a:bodyPr/>
          <a:lstStyle/>
          <a:p>
            <a:pPr>
              <a:defRPr/>
            </a:pPr>
            <a:r>
              <a:rPr lang="pl-PL" sz="2200" dirty="0">
                <a:latin typeface="Fira Sans" panose="020B0503050000020004" pitchFamily="34" charset="0"/>
                <a:ea typeface="Fira Sans" panose="020B0503050000020004" pitchFamily="34" charset="0"/>
              </a:rPr>
              <a:t>Nowe działania związane z realizacją badania SP-3 i kierunki rozwoju</a:t>
            </a:r>
            <a:r>
              <a:rPr lang="pl-PL" sz="1800" b="1" dirty="0">
                <a:solidFill>
                  <a:srgbClr val="FF0000"/>
                </a:solidFill>
                <a:latin typeface="Fira Sans" panose="020B0503050000020004" pitchFamily="34" charset="0"/>
                <a:ea typeface="Fira Sans" panose="020B0503050000020004" pitchFamily="34" charset="0"/>
                <a:cs typeface="Verdana" panose="020B0604030504040204" pitchFamily="34" charset="0"/>
              </a:rPr>
              <a:t/>
            </a:r>
            <a:br>
              <a:rPr lang="pl-PL" sz="1800" b="1" dirty="0">
                <a:solidFill>
                  <a:srgbClr val="FF0000"/>
                </a:solidFill>
                <a:latin typeface="Fira Sans" panose="020B0503050000020004" pitchFamily="34" charset="0"/>
                <a:ea typeface="Fira Sans" panose="020B0503050000020004" pitchFamily="34" charset="0"/>
                <a:cs typeface="Verdana" panose="020B0604030504040204" pitchFamily="34" charset="0"/>
              </a:rPr>
            </a:br>
            <a:endParaRPr lang="pl-PL" sz="1700" dirty="0">
              <a:latin typeface="Fira Sans" panose="020B05030500000200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F7FEED6E-66A2-4C8A-8032-13308F18C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38231"/>
            <a:ext cx="8787199" cy="4351338"/>
          </a:xfrm>
        </p:spPr>
        <p:txBody>
          <a:bodyPr/>
          <a:lstStyle/>
          <a:p>
            <a:pPr marL="0" indent="0" algn="just">
              <a:spcAft>
                <a:spcPts val="1200"/>
              </a:spcAft>
              <a:buNone/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Rosnące zapotrzebowanie na dane dotyczące mikroprzedsiębiorstw (przy jednoczesnej konieczności ograniczania obciążeń respondentów sprawozdawczością statystyczną) powoduje, że </a:t>
            </a:r>
            <a:r>
              <a:rPr lang="pl-PL" sz="1700" b="1" dirty="0">
                <a:latin typeface="Fira Sans" panose="020B0503050000020004" pitchFamily="34" charset="0"/>
                <a:ea typeface="Fira Sans" panose="020B0503050000020004" pitchFamily="34" charset="0"/>
              </a:rPr>
              <a:t>niezbędna jest kontynuacja prac rozwojowych w zakresie podejścia do badania jednostek o liczbie pracujących do 9 osób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 z wykorzystaniem dotychczasowych doświadczeń.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Z tego powodu oprócz </a:t>
            </a:r>
            <a:r>
              <a:rPr lang="pl-PL" sz="1700" b="1" dirty="0">
                <a:latin typeface="Fira Sans" panose="020B0503050000020004" pitchFamily="34" charset="0"/>
                <a:ea typeface="Fira Sans" panose="020B0503050000020004" pitchFamily="34" charset="0"/>
              </a:rPr>
              <a:t>wysokiej kompletności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badania najważniejszą sprawą pozostaje </a:t>
            </a:r>
            <a:r>
              <a:rPr lang="pl-PL" sz="1700" b="1" dirty="0">
                <a:latin typeface="Fira Sans" panose="020B0503050000020004" pitchFamily="34" charset="0"/>
                <a:ea typeface="Fira Sans" panose="020B0503050000020004" pitchFamily="34" charset="0"/>
              </a:rPr>
              <a:t>dobra jakość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jego wyników. W celu dalszej poprawy jakości zbioru w ostatnich latach przeprowadzono szereg działań związanych z doskonaleniem badania. 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Oprócz dotychczas wprowadzonych zmian polegających na: </a:t>
            </a:r>
          </a:p>
          <a:p>
            <a:pPr marL="285750" indent="-285750" algn="just">
              <a:spcAft>
                <a:spcPts val="1200"/>
              </a:spcAft>
            </a:pPr>
            <a:r>
              <a:rPr lang="pl-PL" sz="1700" b="1" dirty="0">
                <a:latin typeface="Fira Sans" panose="020B0503050000020004" pitchFamily="34" charset="0"/>
                <a:ea typeface="Fira Sans" panose="020B0503050000020004" pitchFamily="34" charset="0"/>
              </a:rPr>
              <a:t>aktualizacji operatu </a:t>
            </a:r>
            <a:r>
              <a:rPr lang="pl-PL" sz="1700" dirty="0">
                <a:latin typeface="Fira Sans" panose="020B0503050000020004" pitchFamily="34" charset="0"/>
              </a:rPr>
              <a:t>do badania SP-3 w celu o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graniczenia ilości jednostek nieaktywnych (CIT, KEP, VAT, ZUS),</a:t>
            </a:r>
          </a:p>
          <a:p>
            <a:pPr marL="285750" indent="-285750" algn="just">
              <a:spcAft>
                <a:spcPts val="1200"/>
              </a:spcAft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czy </a:t>
            </a:r>
            <a:r>
              <a:rPr lang="pl-PL" sz="1700" b="1" dirty="0">
                <a:latin typeface="Fira Sans" panose="020B0503050000020004" pitchFamily="34" charset="0"/>
                <a:ea typeface="Fira Sans" panose="020B0503050000020004" pitchFamily="34" charset="0"/>
              </a:rPr>
              <a:t>wykorzystania </a:t>
            </a:r>
            <a:r>
              <a:rPr lang="pl-PL" sz="1700" b="1" dirty="0">
                <a:latin typeface="Fira Sans" panose="020B0503050000020004" pitchFamily="34" charset="0"/>
              </a:rPr>
              <a:t>danych ze źródeł administracyjnych</a:t>
            </a:r>
            <a:r>
              <a:rPr lang="pl-PL" sz="1700" dirty="0">
                <a:latin typeface="Fira Sans" panose="020B0503050000020004" pitchFamily="34" charset="0"/>
              </a:rPr>
              <a:t>, tj. bazy VAT i ZUS do analizy zbioru podczas procesu przetwarzania danych,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wprowadzono kolejne usprawnienia.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4031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7C0E12E0-647F-48BD-86E3-741A93200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5655"/>
            <a:ext cx="8971004" cy="441209"/>
          </a:xfrm>
        </p:spPr>
        <p:txBody>
          <a:bodyPr/>
          <a:lstStyle/>
          <a:p>
            <a:pPr lvl="0">
              <a:defRPr/>
            </a:pPr>
            <a:r>
              <a:rPr lang="pl-PL" sz="2200" dirty="0">
                <a:latin typeface="Fira Sans" panose="020B0503050000020004" pitchFamily="34" charset="0"/>
                <a:ea typeface="Fira Sans" panose="020B0503050000020004" pitchFamily="34" charset="0"/>
              </a:rPr>
              <a:t>Nowe działania związane z realizacją badania SP-3 i kierunki rozwoju</a:t>
            </a:r>
            <a:r>
              <a:rPr lang="pl-PL" sz="1800" dirty="0">
                <a:latin typeface="Fira Sans" panose="020B0503050000020004" pitchFamily="34" charset="0"/>
                <a:ea typeface="Fira Sans" panose="020B0503050000020004" pitchFamily="34" charset="0"/>
              </a:rPr>
              <a:t/>
            </a:r>
            <a:br>
              <a:rPr lang="pl-PL" sz="1800" dirty="0"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800" dirty="0">
                <a:solidFill>
                  <a:srgbClr val="002060"/>
                </a:solidFill>
                <a:latin typeface="Fira Sans" panose="020B0503050000020004" pitchFamily="34" charset="0"/>
                <a:ea typeface="Fira Sans" panose="020B0503050000020004" pitchFamily="34" charset="0"/>
                <a:cs typeface="Verdana" panose="020B0604030504040204" pitchFamily="34" charset="0"/>
              </a:rPr>
              <a:t>Usprawnienia procesu przeprowadzania </a:t>
            </a:r>
            <a:r>
              <a:rPr lang="pl-PL" sz="1800" dirty="0" smtClean="0">
                <a:solidFill>
                  <a:srgbClr val="002060"/>
                </a:solidFill>
                <a:latin typeface="Fira Sans" panose="020B0503050000020004" pitchFamily="34" charset="0"/>
                <a:ea typeface="Fira Sans" panose="020B0503050000020004" pitchFamily="34" charset="0"/>
                <a:cs typeface="Verdana" panose="020B0604030504040204" pitchFamily="34" charset="0"/>
              </a:rPr>
              <a:t>badania od 2021 r. </a:t>
            </a:r>
            <a:r>
              <a:rPr lang="pl-PL" sz="1400" dirty="0">
                <a:solidFill>
                  <a:srgbClr val="002060"/>
                </a:solidFill>
                <a:latin typeface="Fira Sans" panose="020B0503050000020004" pitchFamily="34" charset="0"/>
                <a:ea typeface="Fira Sans" panose="020B0503050000020004" pitchFamily="34" charset="0"/>
                <a:cs typeface="Verdana" panose="020B0604030504040204" pitchFamily="34" charset="0"/>
              </a:rPr>
              <a:t/>
            </a:r>
            <a:br>
              <a:rPr lang="pl-PL" sz="1400" dirty="0">
                <a:solidFill>
                  <a:srgbClr val="002060"/>
                </a:solidFill>
                <a:latin typeface="Fira Sans" panose="020B0503050000020004" pitchFamily="34" charset="0"/>
                <a:ea typeface="Fira Sans" panose="020B0503050000020004" pitchFamily="34" charset="0"/>
                <a:cs typeface="Verdana" panose="020B0604030504040204" pitchFamily="34" charset="0"/>
              </a:rPr>
            </a:br>
            <a:endParaRPr lang="pl-PL" sz="1700" dirty="0">
              <a:latin typeface="Fira Sans" panose="020B05030500000200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F7FEED6E-66A2-4C8A-8032-13308F18C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02988"/>
            <a:ext cx="8863914" cy="4351338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b="1" dirty="0">
                <a:latin typeface="Fira Sans" panose="020B0503050000020004" pitchFamily="34" charset="0"/>
                <a:ea typeface="Fira Sans" panose="020B0503050000020004" pitchFamily="34" charset="0"/>
              </a:rPr>
              <a:t>Usprawnienia procesu przeprowadzania badania </a:t>
            </a:r>
            <a:r>
              <a:rPr lang="pl-PL" sz="1700" b="1" dirty="0">
                <a:solidFill>
                  <a:srgbClr val="FF0000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(od 2021 r.)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endParaRPr lang="pl-PL" sz="1700" b="1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285750" lvl="0" indent="-285750" algn="just">
              <a:lnSpc>
                <a:spcPct val="100000"/>
              </a:lnSpc>
              <a:spcBef>
                <a:spcPts val="0"/>
              </a:spcBef>
            </a:pPr>
            <a:r>
              <a:rPr lang="pl-PL" sz="1700" b="1" dirty="0">
                <a:latin typeface="Fira Sans" panose="020B0503050000020004" pitchFamily="34" charset="0"/>
                <a:ea typeface="Fira Sans" panose="020B0503050000020004" pitchFamily="34" charset="0"/>
              </a:rPr>
              <a:t>Personalizacja formularzy SP-3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 na Portalu Sprawozdawczym GUS danymi z Bazy Jednostek Statystycznych (PKD, data rozpoczęcia działalności) oraz dostępnymi informacjami z poprzednich edycji badania (przychody, koszty, wynagrodzenia, wartość środków trwałych, zapasy na koniec roku). Uzupełnienie formularza ww. danymi ułatwia jednostkom sprawozdawczym sporządzenie bieżącego sprawozdania.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285750" lvl="0" indent="-285750" algn="just">
              <a:lnSpc>
                <a:spcPct val="100000"/>
              </a:lnSpc>
              <a:spcBef>
                <a:spcPts val="0"/>
              </a:spcBef>
            </a:pPr>
            <a:r>
              <a:rPr lang="pl-PL" sz="1700" b="1" dirty="0">
                <a:latin typeface="Fira Sans" panose="020B0503050000020004" pitchFamily="34" charset="0"/>
                <a:ea typeface="Fira Sans" panose="020B0503050000020004" pitchFamily="34" charset="0"/>
              </a:rPr>
              <a:t>Poprawa funkcjonalności aplikacji SPDS do obsługi badania </a:t>
            </a:r>
            <a:r>
              <a:rPr lang="pl-PL" sz="1700" b="1" dirty="0" smtClean="0">
                <a:latin typeface="Fira Sans" panose="020B0503050000020004" pitchFamily="34" charset="0"/>
                <a:ea typeface="Fira Sans" panose="020B0503050000020004" pitchFamily="34" charset="0"/>
              </a:rPr>
              <a:t>SP-3</a:t>
            </a:r>
            <a:br>
              <a:rPr lang="pl-PL" sz="1700" b="1" dirty="0" smtClean="0"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W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aplikacji SPDS (System Pozyskiwania, Przetwarzania i Integracji Danych Statystycznych) utworzono nowe pola, pokazujące dynamikę wartości wybranych cech w stosunku do roku ubiegłego dla jednostek powtarzających się w dwóch kolejnych edycjach badania. Wybrano najważniejsze cechy decydujące o działalności gospodarczej danego przedsiębiorstwa. Funkcjonalność ta przyczyniła się do ułatwienia prowadzenia kontroli logiczno-rachunkowej i merytorycznej przez pracowników Urzędu Statystycznego w Łodzi. Wprowadzone zmiany w znacznym stopniu ułatwiły kontrolę rejestrowanych sprawozdań oraz wpłynęły na poprawę jakości pozyskanych danych z badania SP-3.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5726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D3F18540-1B4E-4B68-BDBB-A1D558553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281" y="150944"/>
            <a:ext cx="8921578" cy="618354"/>
          </a:xfrm>
        </p:spPr>
        <p:txBody>
          <a:bodyPr/>
          <a:lstStyle/>
          <a:p>
            <a:r>
              <a:rPr lang="pl-PL" sz="2200" dirty="0">
                <a:latin typeface="Fira Sans" panose="020B0503050000020004" pitchFamily="34" charset="0"/>
                <a:ea typeface="Fira Sans" panose="020B0503050000020004" pitchFamily="34" charset="0"/>
              </a:rPr>
              <a:t>Nowe działania związane z realizacją badania SP-3 i kierunki rozwoju</a:t>
            </a:r>
            <a:r>
              <a:rPr lang="pl-PL" sz="2000" dirty="0">
                <a:latin typeface="Fira Sans" panose="020B0503050000020004" pitchFamily="34" charset="0"/>
                <a:ea typeface="Fira Sans" panose="020B0503050000020004" pitchFamily="34" charset="0"/>
              </a:rPr>
              <a:t/>
            </a:r>
            <a:br>
              <a:rPr lang="pl-PL" sz="2000" dirty="0"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800" dirty="0">
                <a:solidFill>
                  <a:srgbClr val="002060"/>
                </a:solidFill>
                <a:latin typeface="Fira Sans" panose="020B0503050000020004" pitchFamily="34" charset="0"/>
                <a:ea typeface="Fira Sans" panose="020B0503050000020004" pitchFamily="34" charset="0"/>
                <a:cs typeface="Verdana" panose="020B0604030504040204" pitchFamily="34" charset="0"/>
              </a:rPr>
              <a:t>Usprawnienia procesu przeprowadzania </a:t>
            </a:r>
            <a:r>
              <a:rPr lang="pl-PL" sz="1800" dirty="0" smtClean="0">
                <a:solidFill>
                  <a:srgbClr val="002060"/>
                </a:solidFill>
                <a:latin typeface="Fira Sans" panose="020B0503050000020004" pitchFamily="34" charset="0"/>
                <a:ea typeface="Fira Sans" panose="020B0503050000020004" pitchFamily="34" charset="0"/>
                <a:cs typeface="Verdana" panose="020B0604030504040204" pitchFamily="34" charset="0"/>
              </a:rPr>
              <a:t>badania od 2021 r. (c.d</a:t>
            </a:r>
            <a:r>
              <a:rPr lang="pl-PL" sz="1800" dirty="0" smtClean="0">
                <a:solidFill>
                  <a:srgbClr val="002060"/>
                </a:solidFill>
                <a:latin typeface="Fira Sans" panose="020B0503050000020004" pitchFamily="34" charset="0"/>
                <a:ea typeface="Fira Sans" panose="020B0503050000020004" pitchFamily="34" charset="0"/>
                <a:cs typeface="Verdana" panose="020B0604030504040204" pitchFamily="34" charset="0"/>
              </a:rPr>
              <a:t>.)</a:t>
            </a:r>
            <a:endParaRPr lang="pl-PL" sz="18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D7E495FC-6D72-48B0-BA16-C1F8CF7D51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6757" y="848499"/>
            <a:ext cx="8564777" cy="2128537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Usprawnienia procesu przeprowadzania badania </a:t>
            </a:r>
            <a:r>
              <a:rPr lang="pl-PL" sz="1700" b="1" dirty="0">
                <a:solidFill>
                  <a:srgbClr val="FF0000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(od 2021 r.)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1700" b="1" dirty="0">
              <a:solidFill>
                <a:prstClr val="black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</a:pP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Rozpoznanie nowo powstałych przedsiębiorstw</a:t>
            </a:r>
            <a:endParaRPr lang="pl-PL" sz="1700" dirty="0">
              <a:solidFill>
                <a:prstClr val="black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28800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Dodatkowe działania podjęte w zakresie aktualizacji danych w BJS w latach 2021-2023 skupiały się głównie na analizie nowo powstałych mikroprzedsiębiorstw, </a:t>
            </a: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które w 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momencie rejestracji działalności gospodarczej nie podały danych kontaktowych.</a:t>
            </a:r>
          </a:p>
          <a:p>
            <a:pPr marL="28800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000" dirty="0">
              <a:solidFill>
                <a:prstClr val="black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28800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W 2023 r. pracownicy ustalali ich aktywność prawno-ekonomiczną oraz pozyskiwali dane kontaktowe tych podmiotów, poprzez wyszukiwanie informacji w Internecie:</a:t>
            </a:r>
          </a:p>
          <a:p>
            <a:pPr marL="0" indent="0">
              <a:buNone/>
            </a:pPr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  <p:graphicFrame>
        <p:nvGraphicFramePr>
          <p:cNvPr id="5" name="Symbol zastępczy zawartości 4" descr="Ilość wprowadzonych danych kontaktowych." title="Ilość wprowadzonych danych kontaktowych.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631544834"/>
              </p:ext>
            </p:extLst>
          </p:nvPr>
        </p:nvGraphicFramePr>
        <p:xfrm>
          <a:off x="963826" y="3443417"/>
          <a:ext cx="7535047" cy="2743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36519"/>
                <a:gridCol w="1755127"/>
                <a:gridCol w="1343401"/>
              </a:tblGrid>
              <a:tr h="560172">
                <a:tc>
                  <a:txBody>
                    <a:bodyPr/>
                    <a:lstStyle/>
                    <a:p>
                      <a:r>
                        <a:rPr lang="pl-PL" sz="1400" b="0" dirty="0" smtClean="0"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Cecha</a:t>
                      </a:r>
                      <a:endParaRPr lang="pl-PL" sz="1400" b="0" dirty="0">
                        <a:latin typeface="Fira Sans" panose="020B0503050000020004" pitchFamily="34" charset="0"/>
                        <a:ea typeface="Fira Sans" panose="020B05030500000200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dirty="0" smtClean="0">
                          <a:effectLst/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Liczba korekt</a:t>
                      </a:r>
                      <a:br>
                        <a:rPr lang="pl-PL" sz="1400" b="0" dirty="0" smtClean="0">
                          <a:effectLst/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</a:br>
                      <a:r>
                        <a:rPr lang="pl-PL" sz="1400" b="0" dirty="0" smtClean="0">
                          <a:effectLst/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dokonanych w BJS</a:t>
                      </a:r>
                      <a:endParaRPr lang="pl-PL" sz="1400" dirty="0">
                        <a:latin typeface="Fira Sans" panose="020B0503050000020004" pitchFamily="34" charset="0"/>
                        <a:ea typeface="Fira Sans" panose="020B05030500000200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dirty="0" smtClean="0">
                          <a:effectLst/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Udział</a:t>
                      </a:r>
                      <a:br>
                        <a:rPr lang="pl-PL" sz="1400" b="0" dirty="0" smtClean="0">
                          <a:effectLst/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</a:br>
                      <a:r>
                        <a:rPr lang="pl-PL" sz="1400" b="0" dirty="0" smtClean="0">
                          <a:effectLst/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procentowy</a:t>
                      </a:r>
                      <a:endParaRPr lang="pl-PL" sz="1400" dirty="0">
                        <a:latin typeface="Fira Sans" panose="020B0503050000020004" pitchFamily="34" charset="0"/>
                        <a:ea typeface="Fira Sans" panose="020B0503050000020004" pitchFamily="34" charset="0"/>
                      </a:endParaRPr>
                    </a:p>
                  </a:txBody>
                  <a:tcPr/>
                </a:tc>
              </a:tr>
              <a:tr h="2883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dirty="0" smtClean="0">
                          <a:effectLst/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Ogółem</a:t>
                      </a:r>
                      <a:endParaRPr lang="pl-PL" sz="1400" dirty="0">
                        <a:latin typeface="Fira Sans" panose="020B0503050000020004" pitchFamily="34" charset="0"/>
                        <a:ea typeface="Fira Sans" panose="020B05030500000200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dirty="0" smtClean="0">
                          <a:effectLst/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81 763</a:t>
                      </a:r>
                      <a:endParaRPr lang="pl-PL" sz="1400" dirty="0">
                        <a:latin typeface="Fira Sans" panose="020B0503050000020004" pitchFamily="34" charset="0"/>
                        <a:ea typeface="Fira Sans" panose="020B05030500000200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dirty="0" smtClean="0"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100,0</a:t>
                      </a:r>
                      <a:endParaRPr lang="pl-PL" sz="1400" dirty="0">
                        <a:latin typeface="Fira Sans" panose="020B0503050000020004" pitchFamily="34" charset="0"/>
                        <a:ea typeface="Fira Sans" panose="020B0503050000020004" pitchFamily="34" charset="0"/>
                      </a:endParaRPr>
                    </a:p>
                  </a:txBody>
                  <a:tcPr/>
                </a:tc>
              </a:tr>
              <a:tr h="2883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dirty="0" smtClean="0">
                          <a:effectLst/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Aktywność prawno-ekonomiczna</a:t>
                      </a:r>
                      <a:endParaRPr lang="pl-PL" sz="1400" dirty="0">
                        <a:latin typeface="Fira Sans" panose="020B0503050000020004" pitchFamily="34" charset="0"/>
                        <a:ea typeface="Fira Sans" panose="020B05030500000200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dirty="0" smtClean="0">
                          <a:effectLst/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4 041</a:t>
                      </a:r>
                      <a:endParaRPr lang="pl-PL" sz="1400" dirty="0">
                        <a:latin typeface="Fira Sans" panose="020B0503050000020004" pitchFamily="34" charset="0"/>
                        <a:ea typeface="Fira Sans" panose="020B05030500000200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dirty="0" smtClean="0"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5,0</a:t>
                      </a:r>
                      <a:endParaRPr lang="pl-PL" sz="1400" dirty="0">
                        <a:latin typeface="Fira Sans" panose="020B0503050000020004" pitchFamily="34" charset="0"/>
                        <a:ea typeface="Fira Sans" panose="020B0503050000020004" pitchFamily="34" charset="0"/>
                      </a:endParaRPr>
                    </a:p>
                  </a:txBody>
                  <a:tcPr/>
                </a:tc>
              </a:tr>
              <a:tr h="29656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dirty="0" smtClean="0">
                          <a:effectLst/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Adres korespondencyjny jednostki</a:t>
                      </a:r>
                      <a:endParaRPr lang="pl-PL" sz="1400" dirty="0">
                        <a:latin typeface="Fira Sans" panose="020B0503050000020004" pitchFamily="34" charset="0"/>
                        <a:ea typeface="Fira Sans" panose="020B05030500000200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dirty="0" smtClean="0">
                          <a:effectLst/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15</a:t>
                      </a:r>
                      <a:endParaRPr lang="pl-PL" sz="1400" dirty="0">
                        <a:latin typeface="Fira Sans" panose="020B0503050000020004" pitchFamily="34" charset="0"/>
                        <a:ea typeface="Fira Sans" panose="020B05030500000200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dirty="0" smtClean="0"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0,0</a:t>
                      </a:r>
                      <a:endParaRPr lang="pl-PL" sz="1400" dirty="0">
                        <a:latin typeface="Fira Sans" panose="020B0503050000020004" pitchFamily="34" charset="0"/>
                        <a:ea typeface="Fira Sans" panose="020B0503050000020004" pitchFamily="34" charset="0"/>
                      </a:endParaRPr>
                    </a:p>
                  </a:txBody>
                  <a:tcPr/>
                </a:tc>
              </a:tr>
              <a:tr h="2553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dirty="0" smtClean="0">
                          <a:effectLst/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Adres siedziby jednostki</a:t>
                      </a:r>
                      <a:endParaRPr lang="pl-PL" sz="1400" dirty="0">
                        <a:latin typeface="Fira Sans" panose="020B0503050000020004" pitchFamily="34" charset="0"/>
                        <a:ea typeface="Fira Sans" panose="020B05030500000200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dirty="0" smtClean="0">
                          <a:effectLst/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2</a:t>
                      </a:r>
                      <a:endParaRPr lang="pl-PL" sz="1400" dirty="0">
                        <a:latin typeface="Fira Sans" panose="020B0503050000020004" pitchFamily="34" charset="0"/>
                        <a:ea typeface="Fira Sans" panose="020B05030500000200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dirty="0" smtClean="0"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0,0</a:t>
                      </a:r>
                      <a:endParaRPr lang="pl-PL" sz="1400" dirty="0">
                        <a:latin typeface="Fira Sans" panose="020B0503050000020004" pitchFamily="34" charset="0"/>
                        <a:ea typeface="Fira Sans" panose="020B0503050000020004" pitchFamily="34" charset="0"/>
                      </a:endParaRPr>
                    </a:p>
                  </a:txBody>
                  <a:tcPr/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dirty="0" smtClean="0">
                          <a:effectLst/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Adres e-mail</a:t>
                      </a:r>
                      <a:endParaRPr lang="pl-PL" sz="1400" dirty="0">
                        <a:latin typeface="Fira Sans" panose="020B0503050000020004" pitchFamily="34" charset="0"/>
                        <a:ea typeface="Fira Sans" panose="020B05030500000200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dirty="0" smtClean="0">
                          <a:effectLst/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31 150</a:t>
                      </a:r>
                      <a:endParaRPr lang="pl-PL" sz="1400" dirty="0">
                        <a:latin typeface="Fira Sans" panose="020B0503050000020004" pitchFamily="34" charset="0"/>
                        <a:ea typeface="Fira Sans" panose="020B05030500000200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dirty="0" smtClean="0"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38,1</a:t>
                      </a:r>
                      <a:endParaRPr lang="pl-PL" sz="1400" dirty="0">
                        <a:latin typeface="Fira Sans" panose="020B0503050000020004" pitchFamily="34" charset="0"/>
                        <a:ea typeface="Fira Sans" panose="020B0503050000020004" pitchFamily="34" charset="0"/>
                      </a:endParaRPr>
                    </a:p>
                  </a:txBody>
                  <a:tcPr/>
                </a:tc>
              </a:tr>
              <a:tr h="3295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dirty="0" smtClean="0">
                          <a:effectLst/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REGON jednostki obsługującej sprawozdawczość</a:t>
                      </a:r>
                      <a:endParaRPr lang="pl-PL" sz="1400" dirty="0">
                        <a:latin typeface="Fira Sans" panose="020B0503050000020004" pitchFamily="34" charset="0"/>
                        <a:ea typeface="Fira Sans" panose="020B05030500000200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dirty="0" smtClean="0">
                          <a:effectLst/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760</a:t>
                      </a:r>
                      <a:endParaRPr lang="pl-PL" sz="1400" dirty="0">
                        <a:latin typeface="Fira Sans" panose="020B0503050000020004" pitchFamily="34" charset="0"/>
                        <a:ea typeface="Fira Sans" panose="020B05030500000200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dirty="0" smtClean="0"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0,9</a:t>
                      </a:r>
                      <a:endParaRPr lang="pl-PL" sz="1400" dirty="0">
                        <a:latin typeface="Fira Sans" panose="020B0503050000020004" pitchFamily="34" charset="0"/>
                        <a:ea typeface="Fira Sans" panose="020B0503050000020004" pitchFamily="34" charset="0"/>
                      </a:endParaRPr>
                    </a:p>
                  </a:txBody>
                  <a:tcPr/>
                </a:tc>
              </a:tr>
              <a:tr h="32951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dirty="0" smtClean="0">
                          <a:effectLst/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Numer telefonu</a:t>
                      </a:r>
                      <a:endParaRPr lang="pl-PL" sz="1400" dirty="0">
                        <a:latin typeface="Fira Sans" panose="020B0503050000020004" pitchFamily="34" charset="0"/>
                        <a:ea typeface="Fira Sans" panose="020B05030500000200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dirty="0" smtClean="0">
                          <a:effectLst/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45 795</a:t>
                      </a:r>
                      <a:endParaRPr lang="pl-PL" sz="1400" dirty="0">
                        <a:latin typeface="Fira Sans" panose="020B0503050000020004" pitchFamily="34" charset="0"/>
                        <a:ea typeface="Fira Sans" panose="020B05030500000200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dirty="0" smtClean="0">
                          <a:latin typeface="Fira Sans" panose="020B0503050000020004" pitchFamily="34" charset="0"/>
                          <a:ea typeface="Fira Sans" panose="020B0503050000020004" pitchFamily="34" charset="0"/>
                        </a:rPr>
                        <a:t>56,0</a:t>
                      </a:r>
                      <a:endParaRPr lang="pl-PL" sz="1400" dirty="0">
                        <a:latin typeface="Fira Sans" panose="020B0503050000020004" pitchFamily="34" charset="0"/>
                        <a:ea typeface="Fira Sans" panose="020B05030500000200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80235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7C0E12E0-647F-48BD-86E3-741A93200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5655"/>
            <a:ext cx="8971004" cy="441209"/>
          </a:xfrm>
        </p:spPr>
        <p:txBody>
          <a:bodyPr/>
          <a:lstStyle/>
          <a:p>
            <a:pPr lvl="0">
              <a:defRPr/>
            </a:pPr>
            <a:r>
              <a:rPr lang="pl-PL" sz="2200" dirty="0">
                <a:latin typeface="Fira Sans" panose="020B0503050000020004" pitchFamily="34" charset="0"/>
                <a:ea typeface="Fira Sans" panose="020B0503050000020004" pitchFamily="34" charset="0"/>
              </a:rPr>
              <a:t>Nowe działania związane z realizacją badania SP-3 i kierunki rozwoju</a:t>
            </a:r>
            <a:r>
              <a:rPr lang="pl-PL" sz="1800" dirty="0">
                <a:latin typeface="Fira Sans" panose="020B0503050000020004" pitchFamily="34" charset="0"/>
                <a:ea typeface="Fira Sans" panose="020B0503050000020004" pitchFamily="34" charset="0"/>
              </a:rPr>
              <a:t/>
            </a:r>
            <a:br>
              <a:rPr lang="pl-PL" sz="1800" dirty="0"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800" dirty="0">
                <a:solidFill>
                  <a:srgbClr val="002060"/>
                </a:solidFill>
                <a:latin typeface="Fira Sans" panose="020B0503050000020004" pitchFamily="34" charset="0"/>
                <a:ea typeface="Fira Sans" panose="020B0503050000020004" pitchFamily="34" charset="0"/>
                <a:cs typeface="Verdana" panose="020B0604030504040204" pitchFamily="34" charset="0"/>
              </a:rPr>
              <a:t>Usprawnienia procesu przeprowadzania </a:t>
            </a:r>
            <a:r>
              <a:rPr lang="pl-PL" sz="1800" dirty="0" smtClean="0">
                <a:solidFill>
                  <a:srgbClr val="002060"/>
                </a:solidFill>
                <a:latin typeface="Fira Sans" panose="020B0503050000020004" pitchFamily="34" charset="0"/>
                <a:ea typeface="Fira Sans" panose="020B0503050000020004" pitchFamily="34" charset="0"/>
                <a:cs typeface="Verdana" panose="020B0604030504040204" pitchFamily="34" charset="0"/>
              </a:rPr>
              <a:t>badania od 2023 r. </a:t>
            </a:r>
            <a:r>
              <a:rPr lang="pl-PL" sz="1400" dirty="0">
                <a:solidFill>
                  <a:srgbClr val="002060"/>
                </a:solidFill>
                <a:latin typeface="Fira Sans" panose="020B0503050000020004" pitchFamily="34" charset="0"/>
                <a:ea typeface="Fira Sans" panose="020B0503050000020004" pitchFamily="34" charset="0"/>
                <a:cs typeface="Verdana" panose="020B0604030504040204" pitchFamily="34" charset="0"/>
              </a:rPr>
              <a:t/>
            </a:r>
            <a:br>
              <a:rPr lang="pl-PL" sz="1400" dirty="0">
                <a:solidFill>
                  <a:srgbClr val="002060"/>
                </a:solidFill>
                <a:latin typeface="Fira Sans" panose="020B0503050000020004" pitchFamily="34" charset="0"/>
                <a:ea typeface="Fira Sans" panose="020B0503050000020004" pitchFamily="34" charset="0"/>
                <a:cs typeface="Verdana" panose="020B0604030504040204" pitchFamily="34" charset="0"/>
              </a:rPr>
            </a:br>
            <a:endParaRPr lang="pl-PL" sz="1700" dirty="0">
              <a:latin typeface="Fira Sans" panose="020B05030500000200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F7FEED6E-66A2-4C8A-8032-13308F18C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902988"/>
            <a:ext cx="8559114" cy="4319801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Usprawnienia procesu przeprowadzania badania </a:t>
            </a:r>
            <a:r>
              <a:rPr lang="pl-PL" sz="1700" b="1" dirty="0">
                <a:solidFill>
                  <a:srgbClr val="FF0000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(od 2023 r.)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1700" b="1" dirty="0">
              <a:solidFill>
                <a:prstClr val="black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</a:pP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Modyfikacja aplikacji SPDS</a:t>
            </a:r>
            <a:endParaRPr lang="pl-PL" sz="1700" dirty="0">
              <a:solidFill>
                <a:prstClr val="black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28800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W systemie informatycznym badania SPDS wprowadzono podgląd dla danych archiwalnych (wyników z poprzednich edycji badań) oraz dodano nową funkcjonalność, polegającą na wprowadzeniu na stałe do SPDS algorytmów do listowań (wykazów jednostek objętych kontrolą, np. w zakresie przychodów). Aktualnie te listowania są zapisane w systemie i będą się automatycznie wykonywały – co pozwoli analizować je wielokrotnie na różnych etapach badania.</a:t>
            </a:r>
          </a:p>
          <a:p>
            <a:pPr marL="28800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700" dirty="0">
              <a:solidFill>
                <a:prstClr val="black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28800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Usprawni to kontrolę logiczno-rachunkową wyników uzyskiwanych w trakcie realizacji badania.</a:t>
            </a:r>
          </a:p>
          <a:p>
            <a:pPr marL="28800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700" dirty="0">
              <a:solidFill>
                <a:prstClr val="black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28800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Dotychczas takie listowania w ramach danej edycji badania (ok. 80) były wykonywane jednorazowo poza aplikacją SPDS. Analizowano w nich poprawność wartości cech w różnych konfiguracjach, w tym również w odniesieniu do wyników</a:t>
            </a:r>
            <a:b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z poprzednich edycji badań.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8287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7C0E12E0-647F-48BD-86E3-741A93200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5655"/>
            <a:ext cx="8971004" cy="441209"/>
          </a:xfrm>
        </p:spPr>
        <p:txBody>
          <a:bodyPr/>
          <a:lstStyle/>
          <a:p>
            <a:pPr lvl="0">
              <a:defRPr/>
            </a:pPr>
            <a:r>
              <a:rPr lang="pl-PL" sz="2200" dirty="0">
                <a:latin typeface="Fira Sans" panose="020B0503050000020004" pitchFamily="34" charset="0"/>
                <a:ea typeface="Fira Sans" panose="020B0503050000020004" pitchFamily="34" charset="0"/>
              </a:rPr>
              <a:t>Nowe działania związane z realizacją badania SP-3 i kierunki rozwoju</a:t>
            </a:r>
            <a:r>
              <a:rPr lang="pl-PL" sz="1800" dirty="0">
                <a:latin typeface="Fira Sans" panose="020B0503050000020004" pitchFamily="34" charset="0"/>
                <a:ea typeface="Fira Sans" panose="020B0503050000020004" pitchFamily="34" charset="0"/>
              </a:rPr>
              <a:t/>
            </a:r>
            <a:br>
              <a:rPr lang="pl-PL" sz="1800" dirty="0"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800" dirty="0">
                <a:solidFill>
                  <a:srgbClr val="002060"/>
                </a:solidFill>
                <a:latin typeface="Fira Sans" panose="020B0503050000020004" pitchFamily="34" charset="0"/>
                <a:ea typeface="Fira Sans" panose="020B0503050000020004" pitchFamily="34" charset="0"/>
                <a:cs typeface="Verdana" panose="020B0604030504040204" pitchFamily="34" charset="0"/>
              </a:rPr>
              <a:t>Usprawnienia procesu przeprowadzania </a:t>
            </a:r>
            <a:r>
              <a:rPr lang="pl-PL" sz="1800" dirty="0" smtClean="0">
                <a:solidFill>
                  <a:srgbClr val="002060"/>
                </a:solidFill>
                <a:latin typeface="Fira Sans" panose="020B0503050000020004" pitchFamily="34" charset="0"/>
                <a:ea typeface="Fira Sans" panose="020B0503050000020004" pitchFamily="34" charset="0"/>
                <a:cs typeface="Verdana" panose="020B0604030504040204" pitchFamily="34" charset="0"/>
              </a:rPr>
              <a:t>badania od 2024 r. </a:t>
            </a:r>
            <a:r>
              <a:rPr lang="pl-PL" sz="1400" dirty="0">
                <a:solidFill>
                  <a:srgbClr val="002060"/>
                </a:solidFill>
                <a:latin typeface="Fira Sans" panose="020B0503050000020004" pitchFamily="34" charset="0"/>
                <a:ea typeface="Fira Sans" panose="020B0503050000020004" pitchFamily="34" charset="0"/>
                <a:cs typeface="Verdana" panose="020B0604030504040204" pitchFamily="34" charset="0"/>
              </a:rPr>
              <a:t/>
            </a:r>
            <a:br>
              <a:rPr lang="pl-PL" sz="1400" dirty="0">
                <a:solidFill>
                  <a:srgbClr val="002060"/>
                </a:solidFill>
                <a:latin typeface="Fira Sans" panose="020B0503050000020004" pitchFamily="34" charset="0"/>
                <a:ea typeface="Fira Sans" panose="020B0503050000020004" pitchFamily="34" charset="0"/>
                <a:cs typeface="Verdana" panose="020B0604030504040204" pitchFamily="34" charset="0"/>
              </a:rPr>
            </a:br>
            <a:endParaRPr lang="pl-PL" sz="1700" dirty="0">
              <a:latin typeface="Fira Sans" panose="020B05030500000200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F7FEED6E-66A2-4C8A-8032-13308F18C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02988"/>
            <a:ext cx="8863914" cy="4351338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Usprawnienia procesu przeprowadzania badania </a:t>
            </a:r>
            <a:r>
              <a:rPr lang="pl-PL" sz="1700" b="1" dirty="0">
                <a:solidFill>
                  <a:srgbClr val="FF0000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(od 2024 r.)</a:t>
            </a:r>
          </a:p>
          <a:p>
            <a:pPr marL="288000" lv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1700" dirty="0">
              <a:solidFill>
                <a:prstClr val="black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285750" lvl="0" indent="-285750" algn="just">
              <a:lnSpc>
                <a:spcPct val="100000"/>
              </a:lnSpc>
              <a:spcBef>
                <a:spcPts val="0"/>
              </a:spcBef>
            </a:pP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Modyfikacja formularzy on-line na Portalu Sprawozdawczym GUS (PS) </a:t>
            </a:r>
          </a:p>
          <a:p>
            <a:pPr marL="284400" lvl="0" indent="-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	Pomimo konieczności podawania na formularzu wartości w pełnych złotych przedsiębiorcy często wpisywali je z dwoma miejscami po przecinku – powodując tym samym liczne błędy logiczno-rachunkowe.</a:t>
            </a:r>
          </a:p>
          <a:p>
            <a:pPr marL="284400" lvl="0" indent="-45720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700" dirty="0">
              <a:solidFill>
                <a:prstClr val="black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284400" lvl="0" indent="-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	Wprowadzono rozwiązanie w celu wyeliminowania takich sytuacji. Zaproponowano, aby po każdym wciśnięciu na klawiaturze „przecinka” lub „kropki” pokazywał się stosowny komunikat: „Dane wypełniamy w pełnych złotych, bez miejsca po przecinku”. Jednocześnie taki komunikat wyświetla się przed każdym przejściem przedsiębiorcy do kolejnych działów sprawozdania.</a:t>
            </a:r>
          </a:p>
          <a:p>
            <a:pPr marL="284400" lvl="0" indent="-45720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700" dirty="0">
              <a:solidFill>
                <a:prstClr val="black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284400" lvl="0" indent="-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	Wprowadzone zmiany pozwolą na pozyskanie zbioru danych o wysokiej jakości, ułatwią pracę statystykom przy przetwarzaniu zbioru a sprawozdawcom łatwiej będzie poprawnie wypełniać sprawozdanie.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7706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D3F18540-1B4E-4B68-BDBB-A1D558553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65" y="159181"/>
            <a:ext cx="8960193" cy="738744"/>
          </a:xfrm>
        </p:spPr>
        <p:txBody>
          <a:bodyPr/>
          <a:lstStyle/>
          <a:p>
            <a:pPr lvl="0">
              <a:defRPr/>
            </a:pPr>
            <a:r>
              <a:rPr lang="pl-PL" sz="2200" dirty="0">
                <a:latin typeface="Fira Sans" panose="020B0503050000020004" pitchFamily="34" charset="0"/>
                <a:ea typeface="Fira Sans" panose="020B0503050000020004" pitchFamily="34" charset="0"/>
              </a:rPr>
              <a:t>Nowe działania związane z realizacją badania SP-3 i kierunki rozwoju</a:t>
            </a:r>
            <a:r>
              <a:rPr lang="pl-PL" sz="2800" dirty="0">
                <a:latin typeface="Fira Sans" panose="020B0503050000020004" pitchFamily="34" charset="0"/>
                <a:ea typeface="Fira Sans" panose="020B0503050000020004" pitchFamily="34" charset="0"/>
              </a:rPr>
              <a:t/>
            </a:r>
            <a:br>
              <a:rPr lang="pl-PL" sz="2800" dirty="0"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800" dirty="0">
                <a:solidFill>
                  <a:srgbClr val="002060"/>
                </a:solidFill>
                <a:latin typeface="Fira Sans" panose="020B0503050000020004" pitchFamily="34" charset="0"/>
                <a:ea typeface="Fira Sans" panose="020B0503050000020004" pitchFamily="34" charset="0"/>
                <a:cs typeface="Verdana" panose="020B0604030504040204" pitchFamily="34" charset="0"/>
              </a:rPr>
              <a:t>Usprawnienia procesu przeprowadzania </a:t>
            </a:r>
            <a:r>
              <a:rPr lang="pl-PL" sz="1800" dirty="0" smtClean="0">
                <a:solidFill>
                  <a:srgbClr val="002060"/>
                </a:solidFill>
                <a:latin typeface="Fira Sans" panose="020B0503050000020004" pitchFamily="34" charset="0"/>
                <a:ea typeface="Fira Sans" panose="020B0503050000020004" pitchFamily="34" charset="0"/>
                <a:cs typeface="Verdana" panose="020B0604030504040204" pitchFamily="34" charset="0"/>
              </a:rPr>
              <a:t>badania od 2024 r. (c.d.)</a:t>
            </a:r>
            <a:endParaRPr lang="pl-PL" sz="18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D7E495FC-6D72-48B0-BA16-C1F8CF7D51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0282" y="897925"/>
            <a:ext cx="8638918" cy="1968843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Usprawnienia procesu przeprowadzania badania</a:t>
            </a:r>
            <a:r>
              <a:rPr lang="pl-PL" sz="1700" b="1" dirty="0">
                <a:solidFill>
                  <a:srgbClr val="FF0000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 (od 2024 r.)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1700" b="1" dirty="0">
              <a:solidFill>
                <a:prstClr val="black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</a:pP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Wyszukiwarka osób do kontaktu w zakresie sprawozdania SP-3</a:t>
            </a:r>
            <a:endParaRPr lang="pl-PL" sz="1700" dirty="0">
              <a:solidFill>
                <a:prstClr val="black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28800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W 2024 r. (aktualna edycja badania za rok 2023 r.) na stronie informacyjnej GUS oraz stronie Urzędu Statystycznego w Łodzi, uruchomiona została wyszukiwarka osób do kontaktu w zakresie sprawozdania SP-3.</a:t>
            </a:r>
          </a:p>
          <a:p>
            <a:endParaRPr lang="pl-PL" dirty="0"/>
          </a:p>
        </p:txBody>
      </p:sp>
      <p:pic>
        <p:nvPicPr>
          <p:cNvPr id="7" name="Symbol zastępczy zawartości 6" descr="Wyszukiwarka osób do kontaktu. " title="Wyszukiwarka osób do kontaktu. 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656015" y="3006725"/>
            <a:ext cx="5677767" cy="269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688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7D2AA93-945C-47A7-946F-6AC13D6E0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53" y="183894"/>
            <a:ext cx="8910766" cy="441209"/>
          </a:xfrm>
        </p:spPr>
        <p:txBody>
          <a:bodyPr/>
          <a:lstStyle/>
          <a:p>
            <a:pPr lvl="0">
              <a:defRPr/>
            </a:pPr>
            <a:r>
              <a:rPr lang="pl-PL" sz="2200" dirty="0">
                <a:latin typeface="Fira Sans" panose="020B0503050000020004" pitchFamily="34" charset="0"/>
                <a:ea typeface="Fira Sans" panose="020B0503050000020004" pitchFamily="34" charset="0"/>
              </a:rPr>
              <a:t>Nowe działania związane z realizacją badania SP-3 i kierunki rozwoju</a:t>
            </a:r>
            <a:r>
              <a:rPr lang="pl-PL" sz="2800" dirty="0">
                <a:latin typeface="Fira Sans" panose="020B0503050000020004" pitchFamily="34" charset="0"/>
                <a:ea typeface="Fira Sans" panose="020B0503050000020004" pitchFamily="34" charset="0"/>
              </a:rPr>
              <a:t/>
            </a:r>
            <a:br>
              <a:rPr lang="pl-PL" sz="2800" dirty="0"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800" dirty="0">
                <a:latin typeface="Fira Sans" panose="020B0503050000020004" pitchFamily="34" charset="0"/>
                <a:ea typeface="Fira Sans" panose="020B0503050000020004" pitchFamily="34" charset="0"/>
              </a:rPr>
              <a:t>Prace bieżące (trwające) i </a:t>
            </a:r>
            <a:r>
              <a:rPr lang="pl-PL" sz="18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planowane (od 2022 r.)</a:t>
            </a:r>
            <a:r>
              <a:rPr lang="pl-PL" sz="2000" dirty="0">
                <a:latin typeface="Fira Sans" panose="020B0503050000020004" pitchFamily="34" charset="0"/>
                <a:ea typeface="Fira Sans" panose="020B0503050000020004" pitchFamily="34" charset="0"/>
              </a:rPr>
              <a:t/>
            </a:r>
            <a:br>
              <a:rPr lang="pl-PL" sz="2000" dirty="0">
                <a:latin typeface="Fira Sans" panose="020B0503050000020004" pitchFamily="34" charset="0"/>
                <a:ea typeface="Fira Sans" panose="020B0503050000020004" pitchFamily="34" charset="0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81C6661F-8E05-42E9-81FC-8B1F215418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331" y="1043030"/>
            <a:ext cx="8828388" cy="4351338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Modyfikacja schematu losowania i doboru próby do badania SP-3 </a:t>
            </a:r>
            <a:r>
              <a:rPr lang="pl-PL" sz="1700" b="1" dirty="0">
                <a:solidFill>
                  <a:srgbClr val="FF0000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(od 2022 r.)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1700" b="1" dirty="0">
              <a:solidFill>
                <a:prstClr val="black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W związku z bardzo wysokimi kosztami wysyłki powiadomień o obowiązku sprawozdawczym od 2022 r. zmieniono schemat losowania i dobór jednostek do próby badania SP-3 (w granicach obowiązującej metodologii). Próbę wylosowano według schematu, który zakładał </a:t>
            </a: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większą reprezentację jednostek posiadających aktywne konto w Portalu Sprawozdawczym GUS (PS) – czas pandemii COVID-19.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700" dirty="0">
              <a:solidFill>
                <a:prstClr val="black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Do próby SP-3 wylosowano wówczas </a:t>
            </a: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81 111 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jednostek </a:t>
            </a: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(ok. 73%)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 posiadających konto</a:t>
            </a:r>
            <a:b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w PS (w poprzednich edycjach badania takie jednostki stanowiły jedynie 40% próby). Dzięki tej modyfikacji podmioty zostały powiadomione o nałożonym obowiązku sprawozdawczym poprzez Portal Sprawozdawczy (</a:t>
            </a:r>
            <a:r>
              <a:rPr lang="pl-PL" sz="1700" dirty="0" err="1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bezkosztowo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). Działanie to pozwoliło zaoszczędzić </a:t>
            </a: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ok. 57% 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planowanych kosztów związanych z wysyłką pism.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700" dirty="0">
              <a:solidFill>
                <a:prstClr val="black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Dodatkowo w trakcie badania z większością jednostek sprawozdawczych możliwy był kontakt elektroniczny, który okazał się bardziej skuteczny (preferowany przez jednostki) i </a:t>
            </a:r>
            <a:r>
              <a:rPr lang="pl-PL" sz="1700" dirty="0" err="1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bezkosztowy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. Działanie to wpłynęło na poprawę kompletności i 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</a:rPr>
              <a:t>jakości badania SP-3.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14993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E1D62C86-1A16-455A-830F-EE60CA257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200" dirty="0">
                <a:latin typeface="Fira Sans" panose="020B0503050000020004" pitchFamily="34" charset="0"/>
                <a:ea typeface="Fira Sans" panose="020B0503050000020004" pitchFamily="34" charset="0"/>
              </a:rPr>
              <a:t>Plan prezentacji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4" name="Symbol zastępczy zawartości 3"/>
          <p:cNvSpPr txBox="1">
            <a:spLocks noGrp="1"/>
          </p:cNvSpPr>
          <p:nvPr>
            <p:ph idx="1"/>
          </p:nvPr>
        </p:nvSpPr>
        <p:spPr>
          <a:xfrm>
            <a:off x="406229" y="1051268"/>
            <a:ext cx="7886700" cy="4351338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marL="342900" indent="-34290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Zadania Urzędu Statystycznego w Łodzi w obszarze statystyki małych</a:t>
            </a:r>
            <a:b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i średnich przedsiębiorstw (MŚP)</a:t>
            </a:r>
            <a:endParaRPr lang="pl-PL" sz="1700" i="1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1700" i="1" dirty="0">
                <a:latin typeface="Fira Sans" panose="020B0503050000020004" pitchFamily="34" charset="0"/>
                <a:ea typeface="Fira Sans" panose="020B0503050000020004" pitchFamily="34" charset="0"/>
              </a:rPr>
              <a:t>SP-3 Sprawozdanie o działalności gospodarczej przedsiębiorstw</a:t>
            </a:r>
            <a:endParaRPr lang="pl-PL" sz="1700" i="1" dirty="0">
              <a:latin typeface="Fira Sans" panose="020B0604020202020204" charset="0"/>
              <a:ea typeface="Fira Sans" panose="020B0604020202020204" charset="0"/>
            </a:endParaRPr>
          </a:p>
          <a:p>
            <a:pPr marL="342900" indent="-34290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Jednostka autorska badania SP-3</a:t>
            </a:r>
            <a:r>
              <a:rPr lang="pl-PL" sz="1700" dirty="0">
                <a:latin typeface="Fira Sans" panose="020B0604020202020204" charset="0"/>
              </a:rPr>
              <a:t> </a:t>
            </a:r>
            <a:r>
              <a:rPr lang="pl-PL" sz="1700" baseline="30000" dirty="0">
                <a:latin typeface="Fira Sans" panose="020B0604020202020204" charset="0"/>
              </a:rPr>
              <a:t>(*)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. Szerszy zakres działalności</a:t>
            </a:r>
          </a:p>
          <a:p>
            <a:pPr marL="342900" indent="-34290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1700" dirty="0">
                <a:latin typeface="Fira Sans" panose="020B0604020202020204" charset="0"/>
                <a:ea typeface="Fira Sans" panose="020B0604020202020204" charset="0"/>
              </a:rPr>
              <a:t>Nowe działania związane z </a:t>
            </a:r>
            <a:r>
              <a:rPr lang="pl-PL" sz="1700" dirty="0">
                <a:latin typeface="Fira Sans" panose="020B0604020202020204" charset="0"/>
              </a:rPr>
              <a:t>realizacją badania SP-3 i kierunki </a:t>
            </a:r>
            <a:r>
              <a:rPr lang="pl-PL" sz="1700" dirty="0">
                <a:latin typeface="Fira Sans" panose="020B0604020202020204" charset="0"/>
                <a:ea typeface="Fira Sans" panose="020B0604020202020204" charset="0"/>
              </a:rPr>
              <a:t>rozwoju</a:t>
            </a:r>
          </a:p>
          <a:p>
            <a:pPr marL="800100" lvl="1" indent="-34290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  <a:cs typeface="Verdana" panose="020B0604030504040204" pitchFamily="34" charset="0"/>
              </a:rPr>
              <a:t>Usprawnienia procesu przeprowadzania badania</a:t>
            </a:r>
          </a:p>
          <a:p>
            <a:pPr marL="800100" lvl="1" indent="-34290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Prace bieżące (trwające) i planowane</a:t>
            </a:r>
            <a:endParaRPr lang="pl-PL" sz="1700" dirty="0">
              <a:latin typeface="Fira Sans" panose="020B0604020202020204" charset="0"/>
              <a:ea typeface="Fira Sans" panose="020B0604020202020204" charset="0"/>
            </a:endParaRPr>
          </a:p>
          <a:p>
            <a:pPr marL="342900" indent="-34290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1700" dirty="0">
                <a:latin typeface="Fira Sans" panose="020B0604020202020204" charset="0"/>
                <a:ea typeface="Fira Sans" panose="020B0604020202020204" charset="0"/>
              </a:rPr>
              <a:t>Wnioski</a:t>
            </a:r>
          </a:p>
          <a:p>
            <a:pPr marL="342900" indent="-34290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1700" dirty="0">
                <a:latin typeface="Fira Sans" panose="020B0604020202020204" charset="0"/>
                <a:ea typeface="Fira Sans" panose="020B0604020202020204" charset="0"/>
              </a:rPr>
              <a:t>Bibliografia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endParaRPr lang="pl-PL" sz="1700" baseline="30000" dirty="0" smtClean="0">
              <a:latin typeface="Fira Sans" panose="020B0604020202020204" charset="0"/>
            </a:endParaRPr>
          </a:p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pl-PL" sz="1700" baseline="30000" dirty="0" smtClean="0">
                <a:latin typeface="Fira Sans" panose="020B0604020202020204" charset="0"/>
              </a:rPr>
              <a:t>(*) </a:t>
            </a:r>
            <a:r>
              <a:rPr lang="pl-PL" sz="1700" dirty="0">
                <a:latin typeface="Fira Sans" panose="020B0604020202020204" charset="0"/>
              </a:rPr>
              <a:t>Badania realizowanego na formularzu SP-3</a:t>
            </a:r>
          </a:p>
        </p:txBody>
      </p:sp>
    </p:spTree>
    <p:extLst>
      <p:ext uri="{BB962C8B-B14F-4D97-AF65-F5344CB8AC3E}">
        <p14:creationId xmlns:p14="http://schemas.microsoft.com/office/powerpoint/2010/main" val="22735459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1374" y="64222"/>
            <a:ext cx="8965533" cy="468887"/>
          </a:xfrm>
        </p:spPr>
        <p:txBody>
          <a:bodyPr/>
          <a:lstStyle/>
          <a:p>
            <a:r>
              <a:rPr lang="pl-PL" sz="2200" dirty="0">
                <a:latin typeface="Fira Sans" panose="020B0503050000020004" pitchFamily="34" charset="0"/>
                <a:ea typeface="Fira Sans" panose="020B0503050000020004" pitchFamily="34" charset="0"/>
              </a:rPr>
              <a:t>Nowe działania związane z realizacją badania SP-3 i kierunki rozwoju</a:t>
            </a:r>
            <a:r>
              <a:rPr lang="pl-PL" sz="2800" dirty="0">
                <a:latin typeface="Fira Sans" panose="020B0503050000020004" pitchFamily="34" charset="0"/>
                <a:ea typeface="Fira Sans" panose="020B0503050000020004" pitchFamily="34" charset="0"/>
              </a:rPr>
              <a:t/>
            </a:r>
            <a:br>
              <a:rPr lang="pl-PL" sz="2800" dirty="0"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800" dirty="0">
                <a:latin typeface="Fira Sans" panose="020B0503050000020004" pitchFamily="34" charset="0"/>
                <a:ea typeface="Fira Sans" panose="020B0503050000020004" pitchFamily="34" charset="0"/>
              </a:rPr>
              <a:t>Prace bieżące (trwające) i planowane (od 2022 r. - c.d.)</a:t>
            </a:r>
            <a:r>
              <a:rPr lang="pl-PL" sz="2800" dirty="0">
                <a:latin typeface="Fira Sans" panose="020B0604020202020204" charset="0"/>
                <a:ea typeface="Fira Sans" panose="020B0604020202020204" charset="0"/>
              </a:rPr>
              <a:t/>
            </a:r>
            <a:br>
              <a:rPr lang="pl-PL" sz="2800" dirty="0">
                <a:latin typeface="Fira Sans" panose="020B0604020202020204" charset="0"/>
                <a:ea typeface="Fira Sans" panose="020B0604020202020204" charset="0"/>
              </a:rPr>
            </a:br>
            <a:endParaRPr lang="pl-PL" dirty="0"/>
          </a:p>
        </p:txBody>
      </p:sp>
      <p:sp>
        <p:nvSpPr>
          <p:cNvPr id="8" name="Symbol zastępczy zawartości 3" descr="Działalność przedsiębiorstw o liczbie pracujących do 9 osób w 2023 r. - okładka" title="Działalność przedsiębiorstw o liczbie pracujących do 9 osób w 2023 r."/>
          <p:cNvSpPr>
            <a:spLocks noGrp="1"/>
          </p:cNvSpPr>
          <p:nvPr>
            <p:ph sz="half" idx="2"/>
          </p:nvPr>
        </p:nvSpPr>
        <p:spPr>
          <a:xfrm>
            <a:off x="251209" y="713433"/>
            <a:ext cx="8691824" cy="1728316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6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Modyfikacja schematu losowania i doboru próby do badania SP-3 </a:t>
            </a:r>
            <a:r>
              <a:rPr lang="pl-PL" sz="1600" b="1" dirty="0">
                <a:solidFill>
                  <a:srgbClr val="FF0000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(od 2022 r.)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1600" b="1" dirty="0">
              <a:solidFill>
                <a:prstClr val="black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6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Dzięki wprowadzeniu modyfikacji schematu losowania próby znacząco zmieniły się także proporcje jednostek składających sprawozdanie w formie elektronicznej do jednostek składających sprawozdanie w formie papierowej.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600" b="1" dirty="0">
              <a:solidFill>
                <a:prstClr val="black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6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Kompletność</a:t>
            </a:r>
            <a:r>
              <a:rPr lang="pl-PL" sz="16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 badania wzrosła </a:t>
            </a:r>
            <a:r>
              <a:rPr lang="pl-PL" sz="16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z 53,7%</a:t>
            </a:r>
            <a:r>
              <a:rPr lang="pl-PL" sz="16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 (badanie za rok 2020 – ostatnie przed wprowadzeniem zmiany) </a:t>
            </a:r>
            <a:r>
              <a:rPr lang="pl-PL" sz="16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do 59,2%</a:t>
            </a:r>
            <a:r>
              <a:rPr lang="pl-PL" sz="16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 (badanie za rok 2023 – aktualna edycja).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600" b="1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600" b="1" dirty="0">
                <a:latin typeface="Fira Sans" panose="020B0503050000020004" pitchFamily="34" charset="0"/>
                <a:ea typeface="Fira Sans" panose="020B0503050000020004" pitchFamily="34" charset="0"/>
              </a:rPr>
              <a:t>Liczba złożonych sprawozdań SP-3 w 2021 r. (za rok 2020) i w 2024 r. (za rok 2023)</a:t>
            </a:r>
            <a:endParaRPr lang="pl-PL" sz="1600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indent="0">
              <a:buNone/>
            </a:pPr>
            <a:endParaRPr lang="pl-PL" dirty="0"/>
          </a:p>
        </p:txBody>
      </p:sp>
      <p:graphicFrame>
        <p:nvGraphicFramePr>
          <p:cNvPr id="14" name="Symbol zastępczy zawartości 18" descr="Liczba złożonych sprawozdań SP-3 w 2021 r. (za rok 2020)" title="Liczba złożonych sprawozdań SP-3 w 2021 r. (za rok 2020)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437144230"/>
              </p:ext>
            </p:extLst>
          </p:nvPr>
        </p:nvGraphicFramePr>
        <p:xfrm>
          <a:off x="922638" y="3298784"/>
          <a:ext cx="3204519" cy="28699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Symbol zastępczy zawartości 18" descr="Liczba złożonych sprawozdań SP-3  w 2024 r. (za rok 2023)" title="Liczba złożonych sprawozdań SP-3 w 2024 r. (za rok 2023)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913934789"/>
              </p:ext>
            </p:extLst>
          </p:nvPr>
        </p:nvGraphicFramePr>
        <p:xfrm>
          <a:off x="4509357" y="3450925"/>
          <a:ext cx="4527550" cy="271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257235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7D2AA93-945C-47A7-946F-6AC13D6E0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03" y="208607"/>
            <a:ext cx="8946292" cy="441209"/>
          </a:xfrm>
        </p:spPr>
        <p:txBody>
          <a:bodyPr/>
          <a:lstStyle/>
          <a:p>
            <a:pPr lvl="0">
              <a:defRPr/>
            </a:pPr>
            <a:r>
              <a:rPr lang="pl-PL" sz="2200" dirty="0">
                <a:latin typeface="Fira Sans" panose="020B0503050000020004" pitchFamily="34" charset="0"/>
                <a:ea typeface="Fira Sans" panose="020B0503050000020004" pitchFamily="34" charset="0"/>
              </a:rPr>
              <a:t>Nowe działania związane z realizacją badania SP-3 i kierunki rozwoju</a:t>
            </a:r>
            <a:r>
              <a:rPr lang="pl-PL" sz="2800" dirty="0">
                <a:latin typeface="Fira Sans" panose="020B0503050000020004" pitchFamily="34" charset="0"/>
                <a:ea typeface="Fira Sans" panose="020B0503050000020004" pitchFamily="34" charset="0"/>
              </a:rPr>
              <a:t/>
            </a:r>
            <a:br>
              <a:rPr lang="pl-PL" sz="2800" dirty="0"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800" dirty="0">
                <a:latin typeface="Fira Sans" panose="020B0503050000020004" pitchFamily="34" charset="0"/>
                <a:ea typeface="Fira Sans" panose="020B0503050000020004" pitchFamily="34" charset="0"/>
              </a:rPr>
              <a:t>Prace bieżące (trwające) i </a:t>
            </a:r>
            <a:r>
              <a:rPr lang="pl-PL" sz="18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planowane od 2023 r. </a:t>
            </a:r>
            <a:r>
              <a:rPr lang="pl-PL" sz="2000" dirty="0">
                <a:latin typeface="Fira Sans" panose="020B0503050000020004" pitchFamily="34" charset="0"/>
                <a:ea typeface="Fira Sans" panose="020B0503050000020004" pitchFamily="34" charset="0"/>
              </a:rPr>
              <a:t/>
            </a:r>
            <a:br>
              <a:rPr lang="pl-PL" sz="2000" dirty="0">
                <a:latin typeface="Fira Sans" panose="020B0503050000020004" pitchFamily="34" charset="0"/>
                <a:ea typeface="Fira Sans" panose="020B0503050000020004" pitchFamily="34" charset="0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81C6661F-8E05-42E9-81FC-8B1F215418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611" y="993604"/>
            <a:ext cx="8597729" cy="4351338"/>
          </a:xfrm>
        </p:spPr>
        <p:txBody>
          <a:bodyPr/>
          <a:lstStyle/>
          <a:p>
            <a:pPr marL="0" indent="0">
              <a:buNone/>
            </a:pPr>
            <a:r>
              <a:rPr lang="pl-PL" sz="1700" b="1" dirty="0">
                <a:latin typeface="Fira Sans" panose="020B0503050000020004" pitchFamily="34" charset="0"/>
                <a:ea typeface="Fira Sans" panose="020B0503050000020004" pitchFamily="34" charset="0"/>
              </a:rPr>
              <a:t>Praca metodologiczna </a:t>
            </a:r>
            <a:r>
              <a:rPr lang="pl-PL" sz="1700" b="1" dirty="0">
                <a:solidFill>
                  <a:srgbClr val="FF0000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(od 2023 r.)</a:t>
            </a:r>
            <a:endParaRPr lang="pl-PL" sz="1700" b="1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indent="0" algn="ctr">
              <a:buNone/>
            </a:pPr>
            <a:r>
              <a:rPr lang="pl-PL" sz="1700" b="1" dirty="0" smtClean="0">
                <a:latin typeface="Fira Sans" panose="020B0503050000020004" pitchFamily="34" charset="0"/>
              </a:rPr>
              <a:t>Optymalizacja </a:t>
            </a:r>
            <a:r>
              <a:rPr lang="pl-PL" sz="1700" b="1" dirty="0">
                <a:latin typeface="Fira Sans" panose="020B0503050000020004" pitchFamily="34" charset="0"/>
              </a:rPr>
              <a:t>doboru próby mikroprzedsiębiorstw dla zestawu danych</a:t>
            </a:r>
            <a:br>
              <a:rPr lang="pl-PL" sz="1700" b="1" dirty="0">
                <a:latin typeface="Fira Sans" panose="020B0503050000020004" pitchFamily="34" charset="0"/>
              </a:rPr>
            </a:br>
            <a:r>
              <a:rPr lang="pl-PL" sz="1700" b="1" i="1" dirty="0">
                <a:latin typeface="Fira Sans" panose="020B0503050000020004" pitchFamily="34" charset="0"/>
              </a:rPr>
              <a:t>„SP-3 – Sprawozdanie o działalności gospodarczej przedsiębiorstw”</a:t>
            </a:r>
          </a:p>
          <a:p>
            <a:pPr marL="0" lvl="0" indent="0" algn="just">
              <a:buNone/>
            </a:pP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Praca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metodologiczna, koordynowana jest przez Urząd Statystyczny w Łodzi (US Łódź – jednostka autorska) przy współpracy z Departamentem Przedsiębiorstw (GUS PZ)</a:t>
            </a:r>
            <a:b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i Urzędem Statystycznym w Warszawie (US Warszawa).</a:t>
            </a:r>
          </a:p>
          <a:p>
            <a:pPr marL="0" lvl="0" indent="0" algn="just">
              <a:buNone/>
            </a:pPr>
            <a:r>
              <a:rPr lang="pl-PL" sz="1700" b="1" dirty="0" smtClean="0">
                <a:latin typeface="Fira Sans" panose="020B0503050000020004" pitchFamily="34" charset="0"/>
              </a:rPr>
              <a:t>Podstawowym </a:t>
            </a:r>
            <a:r>
              <a:rPr lang="pl-PL" sz="1700" b="1" dirty="0">
                <a:latin typeface="Fira Sans" panose="020B0503050000020004" pitchFamily="34" charset="0"/>
              </a:rPr>
              <a:t>celem </a:t>
            </a:r>
            <a:r>
              <a:rPr lang="pl-PL" sz="1700" dirty="0">
                <a:latin typeface="Fira Sans" panose="020B0503050000020004" pitchFamily="34" charset="0"/>
              </a:rPr>
              <a:t>pracy metodologicznej jest doskonalenie jakości zestawu danych SP-3 z uwzględnieniem obecnie istniejących uwarunkowań i zidentyfikowanych potrzeb użytkowników oraz dalszy rozwój badań przedsiębiorstw. </a:t>
            </a:r>
          </a:p>
          <a:p>
            <a:pPr marL="0" lvl="0" indent="0" algn="just">
              <a:buNone/>
            </a:pPr>
            <a:r>
              <a:rPr lang="pl-PL" sz="1700" b="1" dirty="0" smtClean="0">
                <a:latin typeface="Fira Sans" panose="020B0503050000020004" pitchFamily="34" charset="0"/>
              </a:rPr>
              <a:t>Osiągnięcie </a:t>
            </a:r>
            <a:r>
              <a:rPr lang="pl-PL" sz="1700" b="1" dirty="0">
                <a:latin typeface="Fira Sans" panose="020B0503050000020004" pitchFamily="34" charset="0"/>
              </a:rPr>
              <a:t>postawionego celu może </a:t>
            </a:r>
            <a:r>
              <a:rPr lang="pl-PL" sz="1700" dirty="0">
                <a:latin typeface="Fira Sans" panose="020B0503050000020004" pitchFamily="34" charset="0"/>
              </a:rPr>
              <a:t>nastąpić przez:</a:t>
            </a:r>
          </a:p>
          <a:p>
            <a:pPr marL="285750" indent="-285750" algn="just"/>
            <a:r>
              <a:rPr lang="pl-PL" sz="1700" dirty="0">
                <a:latin typeface="Fira Sans" panose="020B0503050000020004" pitchFamily="34" charset="0"/>
              </a:rPr>
              <a:t>modyfikację zasad konstrukcji i aktualizacji operatu,</a:t>
            </a:r>
          </a:p>
          <a:p>
            <a:pPr marL="285750" indent="-285750" algn="just"/>
            <a:r>
              <a:rPr lang="pl-PL" sz="1700" dirty="0">
                <a:latin typeface="Fira Sans" panose="020B0503050000020004" pitchFamily="34" charset="0"/>
              </a:rPr>
              <a:t>zwiększenie integracji metodologicznej procedur doboru jednostek do próby w części powiązanej i nie powiązanej z badaniem podmiotów z kapitałem zagranicznym,</a:t>
            </a:r>
          </a:p>
          <a:p>
            <a:pPr marL="285750" indent="-285750" algn="just"/>
            <a:r>
              <a:rPr lang="pl-PL" sz="1700" dirty="0">
                <a:latin typeface="Fira Sans" panose="020B0503050000020004" pitchFamily="34" charset="0"/>
              </a:rPr>
              <a:t>bardziej efektywne zarządzanie próbą,</a:t>
            </a:r>
          </a:p>
          <a:p>
            <a:pPr marL="285750" indent="-285750" algn="just"/>
            <a:r>
              <a:rPr lang="pl-PL" sz="1700" dirty="0">
                <a:latin typeface="Fira Sans" panose="020B0503050000020004" pitchFamily="34" charset="0"/>
              </a:rPr>
              <a:t>optymalizację liczebności i struktury próby.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190781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7D2AA93-945C-47A7-946F-6AC13D6E0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03" y="208607"/>
            <a:ext cx="8946292" cy="441209"/>
          </a:xfrm>
        </p:spPr>
        <p:txBody>
          <a:bodyPr/>
          <a:lstStyle/>
          <a:p>
            <a:pPr lvl="0">
              <a:defRPr/>
            </a:pPr>
            <a:r>
              <a:rPr lang="pl-PL" sz="2000" dirty="0">
                <a:latin typeface="Fira Sans" panose="020B0503050000020004" pitchFamily="34" charset="0"/>
                <a:ea typeface="Fira Sans" panose="020B0503050000020004" pitchFamily="34" charset="0"/>
              </a:rPr>
              <a:t>Nowe działania związane z realizacją badania SP-3 i kierunki rozwoju</a:t>
            </a:r>
            <a:br>
              <a:rPr lang="pl-PL" sz="2000" dirty="0"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600" dirty="0">
                <a:latin typeface="Fira Sans" panose="020B0503050000020004" pitchFamily="34" charset="0"/>
                <a:ea typeface="Fira Sans" panose="020B0503050000020004" pitchFamily="34" charset="0"/>
              </a:rPr>
              <a:t>Prace bieżące (trwające) i </a:t>
            </a:r>
            <a:r>
              <a:rPr lang="pl-PL" sz="16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planowane od 2023 r. (c.d.)</a:t>
            </a:r>
            <a:r>
              <a:rPr lang="pl-PL" sz="1600" dirty="0">
                <a:latin typeface="Fira Sans" panose="020B0503050000020004" pitchFamily="34" charset="0"/>
                <a:ea typeface="Fira Sans" panose="020B0503050000020004" pitchFamily="34" charset="0"/>
              </a:rPr>
              <a:t/>
            </a:r>
            <a:br>
              <a:rPr lang="pl-PL" sz="1600" dirty="0"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2000" dirty="0">
                <a:latin typeface="Fira Sans" panose="020B0503050000020004" pitchFamily="34" charset="0"/>
                <a:ea typeface="Fira Sans" panose="020B0503050000020004" pitchFamily="34" charset="0"/>
              </a:rPr>
              <a:t/>
            </a:r>
            <a:br>
              <a:rPr lang="pl-PL" sz="2000" dirty="0">
                <a:latin typeface="Fira Sans" panose="020B0503050000020004" pitchFamily="34" charset="0"/>
                <a:ea typeface="Fira Sans" panose="020B0503050000020004" pitchFamily="34" charset="0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81C6661F-8E05-42E9-81FC-8B1F215418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470" y="993604"/>
            <a:ext cx="8822725" cy="4351338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Praca metodologiczna </a:t>
            </a:r>
            <a:r>
              <a:rPr lang="pl-PL" sz="1700" b="1" dirty="0">
                <a:solidFill>
                  <a:srgbClr val="FF0000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(od 2023 r.)</a:t>
            </a:r>
            <a:endParaRPr lang="pl-PL" sz="1700" b="1" dirty="0">
              <a:solidFill>
                <a:prstClr val="black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1700" b="1" dirty="0">
              <a:solidFill>
                <a:prstClr val="black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Praca metodologiczna stanowi uzupełnienie (dokończenie) dokonanej w 2016 r. oraz</a:t>
            </a:r>
            <a:b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w 2019 r. integracji formularzy, a </a:t>
            </a: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jej wyniki pozwolą na osiągnięcie następujących rezultatów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:</a:t>
            </a:r>
          </a:p>
          <a:p>
            <a:pPr marL="285750" lvl="0" indent="-285750" algn="just">
              <a:lnSpc>
                <a:spcPct val="100000"/>
              </a:lnSpc>
              <a:spcBef>
                <a:spcPts val="0"/>
              </a:spcBef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wdrożenie mechanizmów pozwalających na utrzymanie oraz stałą </a:t>
            </a: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kontrolę odpowiedniego poziomu jakości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 poszczególnych badań korzystających z zestawu danych SP-3,</a:t>
            </a:r>
          </a:p>
          <a:p>
            <a:pPr marL="285750" lvl="0" indent="-285750" algn="just">
              <a:lnSpc>
                <a:spcPct val="100000"/>
              </a:lnSpc>
              <a:spcBef>
                <a:spcPts val="0"/>
              </a:spcBef>
            </a:pP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zwiększenie spójności metodologicznej badań 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w zakresie statystyki mikro-przedsiębiorstw,</a:t>
            </a:r>
          </a:p>
          <a:p>
            <a:pPr marL="285750" lvl="0" indent="-285750" algn="just">
              <a:lnSpc>
                <a:spcPct val="100000"/>
              </a:lnSpc>
              <a:spcBef>
                <a:spcPts val="0"/>
              </a:spcBef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dalsze zwiększenie rozpoznania próby i </a:t>
            </a: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dalszą poprawę wskaźników realizacji badania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,</a:t>
            </a:r>
          </a:p>
          <a:p>
            <a:pPr marL="285750" lvl="0" indent="-285750" algn="just">
              <a:lnSpc>
                <a:spcPct val="100000"/>
              </a:lnSpc>
              <a:spcBef>
                <a:spcPts val="0"/>
              </a:spcBef>
            </a:pP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poprawę racjonalności wykorzystania środków 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angażowanych przez statystykę publiczną w proces pozyskiwania danych o działalności mikroprzedsiębiorstw, </a:t>
            </a: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/>
            </a:r>
            <a:b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w 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tym obniżenie ogólnych kosztów ich zbierania na formularzu SP-3 – ponoszonych przez Urząd Statystyczny w Łodzi,</a:t>
            </a:r>
          </a:p>
          <a:p>
            <a:pPr marL="285750" lvl="0" indent="-285750" algn="just">
              <a:lnSpc>
                <a:spcPct val="100000"/>
              </a:lnSpc>
              <a:spcBef>
                <a:spcPts val="0"/>
              </a:spcBef>
            </a:pP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zmniejszenie obciążenia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 respondentów obowiązkami sprawozdawczymi.</a:t>
            </a:r>
          </a:p>
          <a:p>
            <a:pPr marL="285750" lvl="0" indent="-285750" algn="just">
              <a:lnSpc>
                <a:spcPct val="100000"/>
              </a:lnSpc>
              <a:spcBef>
                <a:spcPts val="0"/>
              </a:spcBef>
            </a:pPr>
            <a:endParaRPr lang="pl-PL" sz="1700" dirty="0">
              <a:solidFill>
                <a:prstClr val="black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Termin zakończenia: </a:t>
            </a:r>
            <a:r>
              <a:rPr lang="pl-PL" sz="1700" b="1" dirty="0">
                <a:solidFill>
                  <a:srgbClr val="FF0000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styczeń 2026 r.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62560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7D2AA93-945C-47A7-946F-6AC13D6E0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03" y="208607"/>
            <a:ext cx="8946292" cy="441209"/>
          </a:xfrm>
        </p:spPr>
        <p:txBody>
          <a:bodyPr/>
          <a:lstStyle/>
          <a:p>
            <a:pPr lvl="0">
              <a:defRPr/>
            </a:pPr>
            <a:r>
              <a:rPr lang="pl-PL" sz="2200" dirty="0">
                <a:latin typeface="Fira Sans" panose="020B0503050000020004" pitchFamily="34" charset="0"/>
                <a:ea typeface="Fira Sans" panose="020B0503050000020004" pitchFamily="34" charset="0"/>
              </a:rPr>
              <a:t>Nowe działania związane z realizacją badania SP-3 i kierunki rozwoju</a:t>
            </a:r>
            <a:r>
              <a:rPr lang="pl-PL" sz="2800" dirty="0">
                <a:latin typeface="Fira Sans" panose="020B0503050000020004" pitchFamily="34" charset="0"/>
                <a:ea typeface="Fira Sans" panose="020B0503050000020004" pitchFamily="34" charset="0"/>
              </a:rPr>
              <a:t/>
            </a:r>
            <a:br>
              <a:rPr lang="pl-PL" sz="2800" dirty="0"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800" dirty="0">
                <a:latin typeface="Fira Sans" panose="020B0503050000020004" pitchFamily="34" charset="0"/>
                <a:ea typeface="Fira Sans" panose="020B0503050000020004" pitchFamily="34" charset="0"/>
              </a:rPr>
              <a:t>Prace bieżące (trwające) i planowane</a:t>
            </a:r>
            <a:r>
              <a:rPr lang="pl-PL" sz="2000" dirty="0">
                <a:latin typeface="Fira Sans" panose="020B0503050000020004" pitchFamily="34" charset="0"/>
                <a:ea typeface="Fira Sans" panose="020B0503050000020004" pitchFamily="34" charset="0"/>
              </a:rPr>
              <a:t/>
            </a:r>
            <a:br>
              <a:rPr lang="pl-PL" sz="2000" dirty="0">
                <a:latin typeface="Fira Sans" panose="020B0503050000020004" pitchFamily="34" charset="0"/>
                <a:ea typeface="Fira Sans" panose="020B0503050000020004" pitchFamily="34" charset="0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81C6661F-8E05-42E9-81FC-8B1F215418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805" y="993604"/>
            <a:ext cx="8880390" cy="4351338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Praca metodologiczna </a:t>
            </a:r>
            <a:r>
              <a:rPr lang="pl-PL" sz="1700" b="1" dirty="0">
                <a:solidFill>
                  <a:srgbClr val="FF0000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(od 2023 r.)</a:t>
            </a:r>
            <a:endParaRPr lang="pl-PL" sz="1700" b="1" dirty="0">
              <a:solidFill>
                <a:prstClr val="black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1700" b="1" dirty="0">
              <a:solidFill>
                <a:prstClr val="black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Zakres prowadzonych i planowanych prac </a:t>
            </a: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(US Łódź)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:</a:t>
            </a:r>
          </a:p>
          <a:p>
            <a:pPr marL="285750" lvl="0" indent="-285750" algn="just">
              <a:lnSpc>
                <a:spcPct val="100000"/>
              </a:lnSpc>
              <a:spcBef>
                <a:spcPts val="0"/>
              </a:spcBef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opracowanie zasad schematu losowania, modyfikacja algorytmu doboru jednostek do próby łączonej dla zestawu danych SP-3, w szczególności w części dotyczącej mikroprzedsiębiorstw z kapitałem zagranicznym (powiązanych z badaniem KZ),</a:t>
            </a:r>
          </a:p>
          <a:p>
            <a:pPr marL="285750" lvl="0" indent="-285750" algn="just">
              <a:lnSpc>
                <a:spcPct val="100000"/>
              </a:lnSpc>
              <a:spcBef>
                <a:spcPts val="0"/>
              </a:spcBef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ocena wpływu proponowanych zmian na jakość wyników (zestaw danych SP-3), na podstawie analizy teoretycznej oraz analiz ilościowych (symulacji) w oparciu </a:t>
            </a: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/>
            </a:r>
            <a:b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700" dirty="0" smtClean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o 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dane empiryczne,</a:t>
            </a:r>
          </a:p>
          <a:p>
            <a:pPr marL="285750" lvl="0" indent="-285750" algn="just">
              <a:lnSpc>
                <a:spcPct val="100000"/>
              </a:lnSpc>
              <a:spcBef>
                <a:spcPts val="0"/>
              </a:spcBef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opracowanie raportu z pracy metodologicznej, w tym sformułowanie wniosków oraz propozycji rozwiązań,</a:t>
            </a:r>
          </a:p>
          <a:p>
            <a:pPr marL="285750" lvl="0" indent="-285750" algn="just">
              <a:lnSpc>
                <a:spcPct val="100000"/>
              </a:lnSpc>
              <a:spcBef>
                <a:spcPts val="0"/>
              </a:spcBef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wdrożenie rekomendowanych rozwiązań do regularnej realizacji badania,</a:t>
            </a:r>
          </a:p>
          <a:p>
            <a:pPr marL="285750" lvl="0" indent="-285750" algn="just">
              <a:lnSpc>
                <a:spcPct val="100000"/>
              </a:lnSpc>
              <a:spcBef>
                <a:spcPts val="0"/>
              </a:spcBef>
            </a:pPr>
            <a:endParaRPr lang="pl-PL" sz="1700" dirty="0">
              <a:solidFill>
                <a:prstClr val="black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285750" lvl="0" indent="-285750" algn="just">
              <a:lnSpc>
                <a:spcPct val="100000"/>
              </a:lnSpc>
              <a:spcBef>
                <a:spcPts val="0"/>
              </a:spcBef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konsultacje merytoryczne w zakresie stosowanej metodologii </a:t>
            </a: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(GUS PZ)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,</a:t>
            </a:r>
          </a:p>
          <a:p>
            <a:pPr marL="285750" lvl="0" indent="-285750" algn="just">
              <a:lnSpc>
                <a:spcPct val="100000"/>
              </a:lnSpc>
              <a:spcBef>
                <a:spcPts val="0"/>
              </a:spcBef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opiniowanie i współudział w opracowaniu rozwiązań dotyczących zasad doboru próby łączonej </a:t>
            </a: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(GUS PZ, US Warszawa)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,</a:t>
            </a:r>
          </a:p>
          <a:p>
            <a:pPr marL="285750" lvl="0" indent="-285750" algn="just">
              <a:lnSpc>
                <a:spcPct val="100000"/>
              </a:lnSpc>
              <a:spcBef>
                <a:spcPts val="0"/>
              </a:spcBef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udział w ocenie wpływu proponowanych zmian na jakość badań </a:t>
            </a: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(GUS PZ)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,</a:t>
            </a:r>
          </a:p>
          <a:p>
            <a:pPr marL="285750" lvl="0" indent="-285750" algn="just">
              <a:lnSpc>
                <a:spcPct val="100000"/>
              </a:lnSpc>
              <a:spcBef>
                <a:spcPts val="0"/>
              </a:spcBef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współudział w opracowaniu raportu i sformułowaniu propozycji rozwiązań </a:t>
            </a: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(GUS PZ, US Warszawa)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902398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7D2AA93-945C-47A7-946F-6AC13D6E0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03" y="208607"/>
            <a:ext cx="8946292" cy="441209"/>
          </a:xfrm>
        </p:spPr>
        <p:txBody>
          <a:bodyPr/>
          <a:lstStyle/>
          <a:p>
            <a:pPr lvl="0">
              <a:defRPr/>
            </a:pPr>
            <a:r>
              <a:rPr lang="pl-PL" sz="2200" dirty="0">
                <a:latin typeface="Fira Sans" panose="020B0503050000020004" pitchFamily="34" charset="0"/>
                <a:ea typeface="Fira Sans" panose="020B0503050000020004" pitchFamily="34" charset="0"/>
              </a:rPr>
              <a:t>Nowe działania związane z realizacją badania SP-3 i kierunki rozwoju</a:t>
            </a:r>
            <a:r>
              <a:rPr lang="pl-PL" sz="2800" dirty="0">
                <a:latin typeface="Fira Sans" panose="020B0503050000020004" pitchFamily="34" charset="0"/>
                <a:ea typeface="Fira Sans" panose="020B0503050000020004" pitchFamily="34" charset="0"/>
              </a:rPr>
              <a:t/>
            </a:r>
            <a:br>
              <a:rPr lang="pl-PL" sz="2800" dirty="0"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800" dirty="0">
                <a:latin typeface="Fira Sans" panose="020B0503050000020004" pitchFamily="34" charset="0"/>
                <a:ea typeface="Fira Sans" panose="020B0503050000020004" pitchFamily="34" charset="0"/>
              </a:rPr>
              <a:t>Prace bieżące (trwające) i </a:t>
            </a:r>
            <a:r>
              <a:rPr lang="pl-PL" sz="18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planowane (od 2023 i 2024 r.)</a:t>
            </a:r>
            <a:r>
              <a:rPr lang="pl-PL" sz="2000" dirty="0">
                <a:latin typeface="Fira Sans" panose="020B0503050000020004" pitchFamily="34" charset="0"/>
                <a:ea typeface="Fira Sans" panose="020B0503050000020004" pitchFamily="34" charset="0"/>
              </a:rPr>
              <a:t/>
            </a:r>
            <a:br>
              <a:rPr lang="pl-PL" sz="2000" dirty="0">
                <a:latin typeface="Fira Sans" panose="020B0503050000020004" pitchFamily="34" charset="0"/>
                <a:ea typeface="Fira Sans" panose="020B0503050000020004" pitchFamily="34" charset="0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81C6661F-8E05-42E9-81FC-8B1F215418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184" y="968890"/>
            <a:ext cx="8772011" cy="4351338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Identyfikacja jednostek KZZ – Sprawozdanie podmiotów posiadających jednostki zagraniczne </a:t>
            </a:r>
            <a:r>
              <a:rPr lang="pl-PL" sz="1700" b="1" dirty="0">
                <a:solidFill>
                  <a:srgbClr val="FF0000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(od 2023 r.)</a:t>
            </a:r>
            <a:endParaRPr lang="pl-PL" sz="1700" b="1" dirty="0">
              <a:solidFill>
                <a:srgbClr val="FF0000"/>
              </a:solidFill>
              <a:highlight>
                <a:srgbClr val="00FFFF"/>
              </a:highlight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1700" b="1" dirty="0">
              <a:solidFill>
                <a:prstClr val="black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W 2023 r. po raz pierwszy dla wszystkich podmiotów zobowiązanych do przekazywania informacji na formularzu SP-3 w Portalu Sprawozdawczym, dołączono dodatkowe pytanie „filtrujące”, które dotyczyło </a:t>
            </a: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posiadania przez przedsiębiorstwo udziałów lub oddziałów mających siedzibę poza granicami Polski.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700" dirty="0">
              <a:solidFill>
                <a:prstClr val="black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Identyfikacja jednostek KZ – Sprawozdanie podmiotów z kapitałem zagranicznym</a:t>
            </a:r>
            <a:b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700" b="1" dirty="0">
                <a:solidFill>
                  <a:srgbClr val="FF0000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(od 2024 r.)</a:t>
            </a:r>
            <a:endParaRPr lang="pl-PL" sz="1700" dirty="0">
              <a:solidFill>
                <a:srgbClr val="FF0000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700" dirty="0">
              <a:solidFill>
                <a:prstClr val="black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Ponadto w obecnej edycji badania dołączono kolejne pytanie filtrujące dotyczące </a:t>
            </a: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podmiotów zagranicznych posiadających udziały w badanej jednostce. 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700" dirty="0">
              <a:solidFill>
                <a:prstClr val="black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Pytania zostały umieszczone w dziale „Dane podstawowe” (na początku formularza</a:t>
            </a:r>
            <a:b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SP-3) – pozwala to na uzyskanie odpowiedzi od ok. 60 tys. podmiotów uczestniczących w badaniu SP-3. Działanie to ma charakter pilotażowy a jego celem jest rozpoznanie „nowych” jednostek, które powinny zostać dołączone do kartoteki badania KZZ lub KZ.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138014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7D2AA93-945C-47A7-946F-6AC13D6E0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03" y="208607"/>
            <a:ext cx="8946292" cy="441209"/>
          </a:xfrm>
        </p:spPr>
        <p:txBody>
          <a:bodyPr/>
          <a:lstStyle/>
          <a:p>
            <a:pPr lvl="0">
              <a:defRPr/>
            </a:pPr>
            <a:r>
              <a:rPr lang="pl-PL" sz="2200" dirty="0">
                <a:latin typeface="Fira Sans" panose="020B0503050000020004" pitchFamily="34" charset="0"/>
                <a:ea typeface="Fira Sans" panose="020B0503050000020004" pitchFamily="34" charset="0"/>
              </a:rPr>
              <a:t>Nowe działania związane z realizacją badania SP-3 i kierunki rozwoju</a:t>
            </a:r>
            <a:r>
              <a:rPr lang="pl-PL" sz="2800" dirty="0">
                <a:latin typeface="Fira Sans" panose="020B0503050000020004" pitchFamily="34" charset="0"/>
                <a:ea typeface="Fira Sans" panose="020B0503050000020004" pitchFamily="34" charset="0"/>
              </a:rPr>
              <a:t/>
            </a:r>
            <a:br>
              <a:rPr lang="pl-PL" sz="2800" dirty="0"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800" dirty="0">
                <a:latin typeface="Fira Sans" panose="020B0503050000020004" pitchFamily="34" charset="0"/>
                <a:ea typeface="Fira Sans" panose="020B0503050000020004" pitchFamily="34" charset="0"/>
              </a:rPr>
              <a:t>Prace bieżące (trwające) i </a:t>
            </a:r>
            <a:r>
              <a:rPr lang="pl-PL" sz="18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planowane (od 2024 r.)</a:t>
            </a:r>
            <a:r>
              <a:rPr lang="pl-PL" sz="2000" dirty="0">
                <a:latin typeface="Fira Sans" panose="020B0503050000020004" pitchFamily="34" charset="0"/>
                <a:ea typeface="Fira Sans" panose="020B0503050000020004" pitchFamily="34" charset="0"/>
              </a:rPr>
              <a:t/>
            </a:r>
            <a:br>
              <a:rPr lang="pl-PL" sz="2000" dirty="0">
                <a:latin typeface="Fira Sans" panose="020B0503050000020004" pitchFamily="34" charset="0"/>
                <a:ea typeface="Fira Sans" panose="020B0503050000020004" pitchFamily="34" charset="0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81C6661F-8E05-42E9-81FC-8B1F215418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184" y="968890"/>
            <a:ext cx="8772011" cy="4351338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Centralna wysyłka formularzy </a:t>
            </a:r>
            <a:r>
              <a:rPr lang="pl-PL" sz="1700" b="1" dirty="0">
                <a:solidFill>
                  <a:srgbClr val="FF0000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(od 2024 r.)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1700" b="1" dirty="0">
              <a:solidFill>
                <a:prstClr val="black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W obecnej edycji badania po raz pierwszy zastosowano </a:t>
            </a: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centralną wysyłkę korespondencji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. Wysyłką objęte zostały podmioty gospodarki narodowej (mikroprzedsiębiorstwa) nieposiadające kont w Portalu Sprawozdawczym GUS. Jednostkom sprawozdawczym zostały przesłane pisma powiadamiające o obowiązku sprawozdawczym oraz aktualny wzór formularza SP-3 wraz z objaśnieniami. 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700" dirty="0">
              <a:solidFill>
                <a:prstClr val="black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Podstawowym celem centralnej wysyłki jest:</a:t>
            </a:r>
          </a:p>
          <a:p>
            <a:pPr marL="285750" lvl="0" indent="-285750" algn="just">
              <a:lnSpc>
                <a:spcPct val="100000"/>
              </a:lnSpc>
              <a:spcBef>
                <a:spcPts val="0"/>
              </a:spcBef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standaryzacja korespondencji wysyłanej przez GUS (docelowo rozpoznawanej jako oficjalna korespondencja statystyki publicznej),</a:t>
            </a:r>
          </a:p>
          <a:p>
            <a:pPr marL="285750" lvl="0" indent="-285750" algn="just">
              <a:lnSpc>
                <a:spcPct val="100000"/>
              </a:lnSpc>
              <a:spcBef>
                <a:spcPts val="0"/>
              </a:spcBef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„zwolnienie” pracowników urzędów statystycznych z dodatkowych obowiązków, jakim było przygotowanie korespondencji do wysyłki,</a:t>
            </a:r>
          </a:p>
          <a:p>
            <a:pPr marL="285750" lvl="0" indent="-285750" algn="just">
              <a:lnSpc>
                <a:spcPct val="100000"/>
              </a:lnSpc>
              <a:spcBef>
                <a:spcPts val="0"/>
              </a:spcBef>
            </a:pP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odciążenie finansowe urzędów statystycznych i zmniejszenie kosztów 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wysyłki korespondencji kierowanej do respondentów.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079458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7D2AA93-945C-47A7-946F-6AC13D6E0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03" y="208607"/>
            <a:ext cx="8946292" cy="441209"/>
          </a:xfrm>
        </p:spPr>
        <p:txBody>
          <a:bodyPr/>
          <a:lstStyle/>
          <a:p>
            <a:pPr>
              <a:defRPr/>
            </a:pPr>
            <a:r>
              <a:rPr lang="pl-PL" sz="22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Wnioski</a:t>
            </a:r>
            <a:r>
              <a:rPr lang="pl-PL" sz="28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/>
            </a:r>
            <a:br>
              <a:rPr lang="pl-PL" sz="28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81C6661F-8E05-42E9-81FC-8B1F215418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184" y="968890"/>
            <a:ext cx="8772011" cy="4351338"/>
          </a:xfrm>
        </p:spPr>
        <p:txBody>
          <a:bodyPr/>
          <a:lstStyle/>
          <a:p>
            <a:pPr marL="284400" lvl="0" indent="-2844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170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Następuje </a:t>
            </a:r>
            <a:r>
              <a:rPr lang="pl-PL" sz="1700" b="1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ciągły rozwój badania mikroprzedsiębiorstw</a:t>
            </a:r>
            <a:r>
              <a:rPr lang="pl-PL" sz="170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 oraz dostosowywanie </a:t>
            </a:r>
            <a:br>
              <a:rPr lang="pl-PL" sz="170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</a:br>
            <a:r>
              <a:rPr lang="pl-PL" sz="170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go m.in. do: zmian zachodzących w otoczeniu prawno-ekonomicznym, zmieniających się wymogów międzynarodowych oraz potrzeb zgłaszanych przez użytkowników.</a:t>
            </a:r>
          </a:p>
          <a:p>
            <a:pPr marL="284400" lvl="0" indent="-28440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pl-PL" sz="170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W ostatnich latach zaobserwowano </a:t>
            </a:r>
            <a:r>
              <a:rPr lang="pl-PL" sz="1700" b="1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zwiększone zainteresowanie danymi z badania SP-3 na potrzeby analiz i </a:t>
            </a:r>
            <a:r>
              <a:rPr lang="pl-PL" sz="1700" b="1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prac badawczych</a:t>
            </a:r>
            <a:r>
              <a:rPr lang="pl-PL" sz="170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.</a:t>
            </a:r>
          </a:p>
          <a:p>
            <a:pPr marL="284400" lvl="0" indent="-28440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pl-PL" sz="170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Kontynuowane są prace mające na celu </a:t>
            </a:r>
            <a:r>
              <a:rPr lang="pl-PL" sz="1700" b="1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ułatwić wypełnienie obowiązku sprawozdawczego</a:t>
            </a:r>
            <a:r>
              <a:rPr lang="pl-PL" sz="170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 przez respondentów.</a:t>
            </a:r>
          </a:p>
          <a:p>
            <a:pPr marL="284400" lvl="0" indent="-28440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pl-PL" sz="170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W ostatnich latach (2016-2019) </a:t>
            </a:r>
            <a:r>
              <a:rPr lang="pl-PL" sz="1700" b="1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miały miejsce:</a:t>
            </a:r>
          </a:p>
          <a:p>
            <a:pPr marL="741600" lvl="1" indent="-28440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pl-PL" sz="1700" b="1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integracja procesów statystycznych </a:t>
            </a:r>
            <a:r>
              <a:rPr lang="pl-PL" sz="170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na etapie zbierania i analiz,</a:t>
            </a:r>
          </a:p>
          <a:p>
            <a:pPr marL="741600" lvl="1" indent="-28440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pl-PL" sz="1700" b="1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szersze wykorzystanie danych administracyjnych</a:t>
            </a:r>
            <a:r>
              <a:rPr lang="pl-PL" sz="170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,</a:t>
            </a:r>
          </a:p>
          <a:p>
            <a:pPr marL="741600" lvl="1" indent="-28440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pl-PL" sz="170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a także </a:t>
            </a:r>
            <a:r>
              <a:rPr lang="pl-PL" sz="1700" dirty="0">
                <a:solidFill>
                  <a:prstClr val="black"/>
                </a:solidFill>
                <a:latin typeface="Fira Sans" panose="020B0604020202020204" charset="0"/>
              </a:rPr>
              <a:t>wykorzystanie wspólnych narzędzi </a:t>
            </a:r>
            <a:r>
              <a:rPr lang="pl-PL" sz="170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informatycznych,</a:t>
            </a:r>
          </a:p>
          <a:p>
            <a:pPr marL="457200" lvl="1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l-PL" sz="170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– to działania, które wskazują kierunki przyszłych prac w zakresie badań mikroprzedsiębiorstw.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831111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7D2AA93-945C-47A7-946F-6AC13D6E0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03" y="208607"/>
            <a:ext cx="8946292" cy="441209"/>
          </a:xfrm>
        </p:spPr>
        <p:txBody>
          <a:bodyPr/>
          <a:lstStyle/>
          <a:p>
            <a:pPr>
              <a:defRPr/>
            </a:pPr>
            <a:r>
              <a:rPr lang="pl-PL" sz="2200" dirty="0" smtClean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Wnioski (c.d.)</a:t>
            </a:r>
            <a:r>
              <a:rPr lang="pl-PL" sz="28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/>
            </a:r>
            <a:br>
              <a:rPr lang="pl-PL" sz="28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81C6661F-8E05-42E9-81FC-8B1F215418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184" y="968890"/>
            <a:ext cx="8772011" cy="4351338"/>
          </a:xfrm>
        </p:spPr>
        <p:txBody>
          <a:bodyPr/>
          <a:lstStyle/>
          <a:p>
            <a:pPr marL="284400" lvl="0" indent="-28440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Trwają </a:t>
            </a: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prace metodologiczne 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polegające na: </a:t>
            </a:r>
          </a:p>
          <a:p>
            <a:pPr marL="741600" lvl="1" indent="-28440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zmodyfikowaniu zasad konstrukcji operatu,</a:t>
            </a:r>
          </a:p>
          <a:p>
            <a:pPr marL="741600" lvl="1" indent="-28440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zmodyfikowaniu schematu (algorytmu) doboru próby mikroprzedsiębiorstw (dla zestawu danych SP-3) oraz ocenie wpływu wprowadzonych zmian na jakość wyników (zestawu danych SP-3).</a:t>
            </a:r>
          </a:p>
          <a:p>
            <a:pPr marL="284400" lvl="0" indent="-28440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W oparciu o wyniki analiz </a:t>
            </a: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sformułowane zostaną propozycje rozwiązań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, które będą zawarte w raporcie z pracy metodologicznej oraz przyczynią się do dalszego rozwoju (i integracji) badań przedsiębiorstw.</a:t>
            </a:r>
          </a:p>
          <a:p>
            <a:pPr marL="284400" lvl="0" indent="-28440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Biorąc pod uwagę dalszy rozwój badania statystycznego mikroprzedsiębiorstw </a:t>
            </a: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rozważana jest możliwość bezpośredniego wykorzystania danych administracyjnych</a:t>
            </a: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, która przyczyniłaby się do ograniczenia lub rezygnacji ze zbierania określonych danych na sprawozdaniu.</a:t>
            </a:r>
          </a:p>
        </p:txBody>
      </p:sp>
    </p:spTree>
    <p:extLst>
      <p:ext uri="{BB962C8B-B14F-4D97-AF65-F5344CB8AC3E}">
        <p14:creationId xmlns:p14="http://schemas.microsoft.com/office/powerpoint/2010/main" val="15326077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6088" y="244546"/>
            <a:ext cx="7886700" cy="468887"/>
          </a:xfrm>
        </p:spPr>
        <p:txBody>
          <a:bodyPr/>
          <a:lstStyle/>
          <a:p>
            <a:r>
              <a:rPr lang="pl-PL" sz="2200" dirty="0">
                <a:latin typeface="Fira Sans" panose="020B0604020202020204" charset="0"/>
                <a:ea typeface="Fira Sans" panose="020B0604020202020204" charset="0"/>
              </a:rPr>
              <a:t>Bibliografia</a:t>
            </a:r>
            <a:r>
              <a:rPr lang="pl-PL" sz="2800" dirty="0">
                <a:latin typeface="Fira Sans" panose="020B0604020202020204" charset="0"/>
                <a:ea typeface="Fira Sans" panose="020B0604020202020204" charset="0"/>
              </a:rPr>
              <a:t/>
            </a:r>
            <a:br>
              <a:rPr lang="pl-PL" sz="2800" dirty="0">
                <a:latin typeface="Fira Sans" panose="020B0604020202020204" charset="0"/>
                <a:ea typeface="Fira Sans" panose="020B0604020202020204" charset="0"/>
              </a:rPr>
            </a:br>
            <a:endParaRPr lang="pl-PL" dirty="0"/>
          </a:p>
        </p:txBody>
      </p:sp>
      <p:sp>
        <p:nvSpPr>
          <p:cNvPr id="8" name="Symbol zastępczy zawartości 3" descr="Działalność przedsiębiorstw o liczbie pracujących do 9 osób w 2023 r. - okładka" title="Działalność przedsiębiorstw o liczbie pracujących do 9 osób w 2023 r."/>
          <p:cNvSpPr>
            <a:spLocks noGrp="1"/>
          </p:cNvSpPr>
          <p:nvPr>
            <p:ph sz="half" idx="2"/>
          </p:nvPr>
        </p:nvSpPr>
        <p:spPr>
          <a:xfrm>
            <a:off x="251209" y="713433"/>
            <a:ext cx="8691824" cy="1728316"/>
          </a:xfrm>
        </p:spPr>
        <p:txBody>
          <a:bodyPr/>
          <a:lstStyle/>
          <a:p>
            <a:pPr marL="284400" lvl="0" indent="-284400" algn="just">
              <a:lnSpc>
                <a:spcPct val="100000"/>
              </a:lnSpc>
              <a:spcBef>
                <a:spcPts val="0"/>
              </a:spcBef>
            </a:pPr>
            <a:r>
              <a:rPr lang="pl-PL" sz="1700" i="1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Rozporządzenie Rady Ministrów z dnia 7 października 2022 r. w sprawie programu </a:t>
            </a:r>
            <a:r>
              <a:rPr lang="pl-PL" sz="1700" i="1" dirty="0" smtClean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badań </a:t>
            </a:r>
            <a:r>
              <a:rPr lang="pl-PL" sz="1700" i="1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statystycznych statystyki publicznej na rok 2023 (Dz. U. z 2022 r. poz. 2453 z </a:t>
            </a:r>
            <a:r>
              <a:rPr lang="pl-PL" sz="1700" i="1" dirty="0" err="1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późn</a:t>
            </a:r>
            <a:r>
              <a:rPr lang="pl-PL" sz="1700" i="1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. zm.) – PBSSP </a:t>
            </a:r>
            <a:r>
              <a:rPr lang="pl-PL" sz="1700" i="1" dirty="0" smtClean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2023</a:t>
            </a:r>
          </a:p>
          <a:p>
            <a:pPr marL="284400" lvl="0" indent="-284400" algn="just">
              <a:lnSpc>
                <a:spcPct val="100000"/>
              </a:lnSpc>
              <a:spcBef>
                <a:spcPts val="0"/>
              </a:spcBef>
            </a:pPr>
            <a:r>
              <a:rPr lang="pl-PL" sz="1700" i="1" dirty="0" smtClean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Zeszyt </a:t>
            </a:r>
            <a:r>
              <a:rPr lang="pl-PL" sz="1700" i="1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metodologiczny. Badania Przedsiębiorstw niefinansowych</a:t>
            </a:r>
            <a:r>
              <a:rPr lang="pl-PL" sz="170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, GUS, Departament Przedsiębiorstw, Warszawa 2019</a:t>
            </a: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</a:pPr>
            <a:r>
              <a:rPr lang="pl-PL" sz="1700" i="1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Działalność przedsiębiorstw o liczbie pracujących do 9 osób w 2022 r.</a:t>
            </a:r>
            <a:r>
              <a:rPr lang="pl-PL" sz="1700" dirty="0">
                <a:solidFill>
                  <a:prstClr val="black"/>
                </a:solidFill>
                <a:latin typeface="Fira Sans" panose="020B0604020202020204" charset="0"/>
                <a:ea typeface="Fira Sans" panose="020B0604020202020204" charset="0"/>
              </a:rPr>
              <a:t>, Urząd Statystyczny w Łodzi, Łódź 2023</a:t>
            </a:r>
            <a:endParaRPr lang="pl-PL" sz="1700" dirty="0">
              <a:solidFill>
                <a:srgbClr val="FF0000"/>
              </a:solidFill>
              <a:latin typeface="Fira Sans" panose="020B0604020202020204" charset="0"/>
              <a:ea typeface="Fira Sans" panose="020B0604020202020204" charset="0"/>
            </a:endParaRP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12" name="Symbol zastępczy zawartości 11" descr="Zeszyt metodologiczny. Badania Przedsiębiorstw niefinansowych - okładka" title="Zeszyt metodologiczny. Badania Przedsiębiorstw niefinansowych.">
            <a:extLst>
              <a:ext uri="{FF2B5EF4-FFF2-40B4-BE49-F238E27FC236}">
                <a16:creationId xmlns="" xmlns:a16="http://schemas.microsoft.com/office/drawing/2014/main" id="{D5716D16-B3CB-EF21-7922-B2138E3C7FC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7444" y="2630546"/>
            <a:ext cx="2673225" cy="343340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Symbol zastępczy zawartości 3" descr="Program badań statystycznych statystyki publicznej na rok 2024 - okładka. " title="Program badań statystycznych statystyki publicznej na rok 2023 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60" y="2630546"/>
            <a:ext cx="2424113" cy="3318143"/>
          </a:xfrm>
        </p:spPr>
      </p:pic>
      <p:pic>
        <p:nvPicPr>
          <p:cNvPr id="6" name="Symbol zastępczy zawartości 5" descr="Działalność przedsiębiorstw o liczbie pracujących do 9 osób w 2022 r. - okładka" title="Działalność przedsiębiorstw o liczbie pracujących do 9 osób w 2022 r.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157141" y="2632972"/>
            <a:ext cx="2715010" cy="3440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6329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xmlns="" id="{2DAFE0A1-1D16-46C8-955E-10D3F1894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418" y="1452472"/>
            <a:ext cx="4934430" cy="1325563"/>
          </a:xfrm>
        </p:spPr>
        <p:txBody>
          <a:bodyPr/>
          <a:lstStyle/>
          <a:p>
            <a:r>
              <a:rPr lang="pl-PL" sz="2200" dirty="0"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Więcej informacji na: </a:t>
            </a:r>
            <a:r>
              <a:rPr lang="pl-PL" sz="2200" b="1" dirty="0"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lodz.stat.gov.pl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904EF75F-0633-4ECC-BABB-DCE9BD516C73}"/>
              </a:ext>
            </a:extLst>
          </p:cNvPr>
          <p:cNvSpPr txBox="1">
            <a:spLocks/>
          </p:cNvSpPr>
          <p:nvPr/>
        </p:nvSpPr>
        <p:spPr>
          <a:xfrm>
            <a:off x="274418" y="2360658"/>
            <a:ext cx="4663124" cy="15316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pl-PL" sz="1800" b="1" dirty="0">
                <a:latin typeface="Fira Sans" panose="020B0503050000020004" pitchFamily="34" charset="0"/>
                <a:ea typeface="Fira Sans" panose="020B0503050000020004" pitchFamily="34" charset="0"/>
              </a:rPr>
              <a:t>Andrzej Pożycki</a:t>
            </a:r>
          </a:p>
          <a:p>
            <a:pPr algn="l">
              <a:spcBef>
                <a:spcPts val="0"/>
              </a:spcBef>
            </a:pPr>
            <a:r>
              <a:rPr lang="pl-PL" sz="1800" dirty="0">
                <a:latin typeface="Fira Sans" panose="020B0503050000020004" pitchFamily="34" charset="0"/>
                <a:ea typeface="Fira Sans" panose="020B0503050000020004" pitchFamily="34" charset="0"/>
                <a:hlinkClick r:id="rId2"/>
              </a:rPr>
              <a:t>a.pozycki@stat.gov.pl</a:t>
            </a:r>
            <a:endParaRPr lang="pl-PL" sz="1800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algn="l">
              <a:spcBef>
                <a:spcPts val="0"/>
              </a:spcBef>
            </a:pPr>
            <a:r>
              <a:rPr lang="pl-PL" sz="1800" dirty="0">
                <a:latin typeface="Fira Sans" panose="020B0503050000020004" pitchFamily="34" charset="0"/>
                <a:ea typeface="Fira Sans" panose="020B0503050000020004" pitchFamily="34" charset="0"/>
              </a:rPr>
              <a:t>Urząd Statystyczny w Łodzi</a:t>
            </a:r>
          </a:p>
          <a:p>
            <a:pPr algn="l">
              <a:spcBef>
                <a:spcPts val="0"/>
              </a:spcBef>
            </a:pPr>
            <a:r>
              <a:rPr lang="pl-PL" sz="1800" dirty="0">
                <a:latin typeface="Fira Sans" panose="020B0503050000020004" pitchFamily="34" charset="0"/>
                <a:ea typeface="Fira Sans" panose="020B0503050000020004" pitchFamily="34" charset="0"/>
              </a:rPr>
              <a:t>Ośrodek Małych i Średnich Przedsiębiorstw</a:t>
            </a:r>
          </a:p>
          <a:p>
            <a:pPr algn="l">
              <a:spcBef>
                <a:spcPts val="0"/>
              </a:spcBef>
            </a:pPr>
            <a:endParaRPr lang="pl-PL" sz="1800" b="1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algn="l">
              <a:spcBef>
                <a:spcPts val="0"/>
              </a:spcBef>
            </a:pPr>
            <a:r>
              <a:rPr lang="pl-PL" sz="1800" b="1" dirty="0">
                <a:latin typeface="Fira Sans" panose="020B0503050000020004" pitchFamily="34" charset="0"/>
                <a:ea typeface="Fira Sans" panose="020B0503050000020004" pitchFamily="34" charset="0"/>
              </a:rPr>
              <a:t>Jerzy Harbat</a:t>
            </a:r>
          </a:p>
          <a:p>
            <a:pPr algn="l">
              <a:spcBef>
                <a:spcPts val="0"/>
              </a:spcBef>
            </a:pPr>
            <a:r>
              <a:rPr lang="pl-PL" sz="1800" dirty="0">
                <a:latin typeface="Fira Sans" panose="020B0503050000020004" pitchFamily="34" charset="0"/>
                <a:ea typeface="Fira Sans" panose="020B0503050000020004" pitchFamily="34" charset="0"/>
                <a:hlinkClick r:id="rId3"/>
              </a:rPr>
              <a:t>j.harbat@stat.gov.pl</a:t>
            </a:r>
            <a:endParaRPr lang="pl-PL" sz="1800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algn="l">
              <a:spcBef>
                <a:spcPts val="0"/>
              </a:spcBef>
            </a:pPr>
            <a:r>
              <a:rPr lang="pl-PL" sz="1800" dirty="0">
                <a:latin typeface="Fira Sans" panose="020B0503050000020004" pitchFamily="34" charset="0"/>
                <a:ea typeface="Fira Sans" panose="020B0503050000020004" pitchFamily="34" charset="0"/>
              </a:rPr>
              <a:t>Urząd Statystyczny w Łodzi</a:t>
            </a:r>
            <a:br>
              <a:rPr lang="pl-PL" sz="1800" dirty="0"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800" dirty="0">
                <a:latin typeface="Fira Sans" panose="020B0503050000020004" pitchFamily="34" charset="0"/>
                <a:ea typeface="Fira Sans" panose="020B0503050000020004" pitchFamily="34" charset="0"/>
              </a:rPr>
              <a:t>Ośrodek Małych i Średnich Przedsiębiorstw</a:t>
            </a:r>
          </a:p>
          <a:p>
            <a:pPr algn="l">
              <a:spcBef>
                <a:spcPts val="0"/>
              </a:spcBef>
            </a:pPr>
            <a:endParaRPr lang="pl-PL" sz="1800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algn="l">
              <a:spcBef>
                <a:spcPts val="0"/>
              </a:spcBef>
            </a:pPr>
            <a:r>
              <a:rPr lang="pl-PL" sz="1800" b="1" dirty="0">
                <a:latin typeface="Fira Sans" panose="020B0503050000020004" pitchFamily="34" charset="0"/>
                <a:ea typeface="Fira Sans" panose="020B0503050000020004" pitchFamily="34" charset="0"/>
              </a:rPr>
              <a:t>Artur Mikulec</a:t>
            </a:r>
          </a:p>
          <a:p>
            <a:pPr algn="l">
              <a:spcBef>
                <a:spcPts val="0"/>
              </a:spcBef>
            </a:pPr>
            <a:r>
              <a:rPr lang="pl-PL" sz="1800" dirty="0">
                <a:latin typeface="Fira Sans" panose="020B0503050000020004" pitchFamily="34" charset="0"/>
                <a:ea typeface="Fira Sans" panose="020B0503050000020004" pitchFamily="34" charset="0"/>
                <a:hlinkClick r:id="rId4"/>
              </a:rPr>
              <a:t>a.mikulec@stat.gov.pl</a:t>
            </a:r>
            <a:endParaRPr lang="pl-PL" sz="1800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algn="l">
              <a:spcBef>
                <a:spcPts val="0"/>
              </a:spcBef>
            </a:pPr>
            <a:r>
              <a:rPr lang="pl-PL" sz="1800" dirty="0">
                <a:latin typeface="Fira Sans" panose="020B0503050000020004" pitchFamily="34" charset="0"/>
                <a:ea typeface="Fira Sans" panose="020B0503050000020004" pitchFamily="34" charset="0"/>
              </a:rPr>
              <a:t>Urząd Statystyczny w Łodzi</a:t>
            </a:r>
            <a:endParaRPr lang="pl-PL" sz="1800" dirty="0"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  <p:pic>
        <p:nvPicPr>
          <p:cNvPr id="6" name="Obraz 5" descr="Pierwsza strona Informatora Urzędu Statystycznego w Łodzi." title="Pierwsza strona Informatora Urzędu Statystycznego w Łodzi.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9108" y="550405"/>
            <a:ext cx="2754934" cy="562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030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7C0E12E0-647F-48BD-86E3-741A93200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51" y="266272"/>
            <a:ext cx="9001383" cy="441209"/>
          </a:xfrm>
        </p:spPr>
        <p:txBody>
          <a:bodyPr/>
          <a:lstStyle/>
          <a:p>
            <a:r>
              <a:rPr lang="pl-PL" sz="2200" dirty="0">
                <a:latin typeface="Fira Sans" panose="020B0503050000020004" pitchFamily="34" charset="0"/>
                <a:ea typeface="Fira Sans" panose="020B0503050000020004" pitchFamily="34" charset="0"/>
              </a:rPr>
              <a:t>Zadania Urzędu Statystycznego w Łodzi w obszarze </a:t>
            </a:r>
            <a:r>
              <a:rPr lang="pl-PL" sz="22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statystyki małych i </a:t>
            </a:r>
            <a:r>
              <a:rPr lang="pl-PL" sz="2200" dirty="0">
                <a:latin typeface="Fira Sans" panose="020B0503050000020004" pitchFamily="34" charset="0"/>
                <a:ea typeface="Fira Sans" panose="020B0503050000020004" pitchFamily="34" charset="0"/>
              </a:rPr>
              <a:t>średnich przedsiębiorstw (MŚP)</a:t>
            </a:r>
            <a:r>
              <a:rPr lang="pl-PL" sz="22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/>
            </a:r>
            <a:br>
              <a:rPr lang="pl-PL" sz="22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</a:br>
            <a:endParaRPr lang="pl-PL" sz="22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F7FEED6E-66A2-4C8A-8032-13308F18C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806" y="1174836"/>
            <a:ext cx="8778962" cy="4351338"/>
          </a:xfrm>
        </p:spPr>
        <p:txBody>
          <a:bodyPr/>
          <a:lstStyle/>
          <a:p>
            <a:pPr marL="0" indent="0" algn="just">
              <a:spcAft>
                <a:spcPts val="1200"/>
              </a:spcAft>
              <a:buNone/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W statystyce publicznej </a:t>
            </a:r>
            <a:r>
              <a:rPr lang="pl-PL" sz="1700" b="1" dirty="0">
                <a:latin typeface="Fira Sans" panose="020B0503050000020004" pitchFamily="34" charset="0"/>
                <a:ea typeface="Fira Sans" panose="020B0503050000020004" pitchFamily="34" charset="0"/>
              </a:rPr>
              <a:t>od 1 stycznia 2009 r.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obowiązuje organizacja prac wynikająca</a:t>
            </a:r>
            <a:b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z wprowadzenia specjalizacji urzędów statystycznych.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Urząd Statystyczny w Łodzi stał się odpowiedzialny m.in. za realizację rocznego badania działalności gospo­darczej przedsiębiorstw (formularz SP–3) oraz panelowego badania przedsiębiorstw (formularz PL1, PL2) na terenie całego kraju.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Powyższe zadania </a:t>
            </a:r>
            <a:r>
              <a:rPr lang="pl-PL" sz="1700" b="1" dirty="0">
                <a:latin typeface="Fira Sans" panose="020B0503050000020004" pitchFamily="34" charset="0"/>
                <a:ea typeface="Fira Sans" panose="020B0503050000020004" pitchFamily="34" charset="0"/>
              </a:rPr>
              <a:t>od 2010 r.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są realizo­wane przez Ośrodek Małych i Średnich Przedsiębiorstw (OMP).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pl-PL" sz="1700" b="1" dirty="0">
                <a:latin typeface="Fira Sans" panose="020B0503050000020004" pitchFamily="34" charset="0"/>
                <a:ea typeface="Fira Sans" panose="020B0503050000020004" pitchFamily="34" charset="0"/>
              </a:rPr>
              <a:t>Od 1 stycznia 2023 r.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Urząd Statystyczny w Łodzi (US Łódź) przejął od Departamentu Przedsiębiorstw (GUS PZ) zadania jednostki autorskiej w zakresie badania mikroprzedsiębiorstw. 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W efekcie rozszerzył się zakres obowiązków Ośrodka Małych i Średnich Przedsiębiorstw, pojawiły się nowe zadania związane z poszczególnymi etapami procesu badania statystycznego i metodologią badań statystycznych.</a:t>
            </a:r>
          </a:p>
          <a:p>
            <a:pPr marL="0" indent="0">
              <a:buNone/>
            </a:pPr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296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7D2AA93-945C-47A7-946F-6AC13D6E0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39" y="225082"/>
            <a:ext cx="8935480" cy="441209"/>
          </a:xfrm>
        </p:spPr>
        <p:txBody>
          <a:bodyPr/>
          <a:lstStyle/>
          <a:p>
            <a:pPr lvl="0">
              <a:defRPr/>
            </a:pPr>
            <a:r>
              <a:rPr lang="pl-PL" sz="2200" dirty="0">
                <a:latin typeface="Fira Sans" panose="020B0503050000020004" pitchFamily="34" charset="0"/>
                <a:ea typeface="Fira Sans" panose="020B0503050000020004" pitchFamily="34" charset="0"/>
              </a:rPr>
              <a:t>Zadania Urzędu Statystycznego w Łodzi w obszarze statystyki </a:t>
            </a:r>
            <a:r>
              <a:rPr lang="pl-PL" sz="22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małych i </a:t>
            </a:r>
            <a:r>
              <a:rPr lang="pl-PL" sz="2200" dirty="0">
                <a:latin typeface="Fira Sans" panose="020B0503050000020004" pitchFamily="34" charset="0"/>
                <a:ea typeface="Fira Sans" panose="020B0503050000020004" pitchFamily="34" charset="0"/>
              </a:rPr>
              <a:t>średnich przedsiębiorstw (MŚP)</a:t>
            </a:r>
            <a:endParaRPr lang="pl-PL" sz="2200" dirty="0">
              <a:latin typeface="Fira Sans" panose="020B0604020202020204" charset="0"/>
              <a:ea typeface="Fira Sans" panose="020B0604020202020204" charset="0"/>
              <a:cs typeface="Verdana" panose="020B060403050404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81C6661F-8E05-42E9-81FC-8B1F215418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281" y="1059506"/>
            <a:ext cx="8795437" cy="4351338"/>
          </a:xfrm>
        </p:spPr>
        <p:txBody>
          <a:bodyPr/>
          <a:lstStyle/>
          <a:p>
            <a:pPr marL="0" indent="0" algn="just">
              <a:spcAft>
                <a:spcPts val="1200"/>
              </a:spcAft>
              <a:buNone/>
            </a:pPr>
            <a:r>
              <a:rPr lang="pl-PL" sz="1700" b="1" dirty="0">
                <a:latin typeface="Fira Sans" panose="020B0503050000020004" pitchFamily="34" charset="0"/>
                <a:ea typeface="Fira Sans" panose="020B0503050000020004" pitchFamily="34" charset="0"/>
              </a:rPr>
              <a:t>Szczegółowy za­kres zadań OMP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 rozszerzał się na przestrzeni lat i aktualnie obejmuje: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rabicParenR"/>
            </a:pP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aktualizację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rejestrów i operatów do badań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statystycznych,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rabicParenR"/>
            </a:pP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tworzenie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i ocenę poprawności kartotek do realizowanych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badań,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rabicParenR"/>
            </a:pP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opracowywanie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wzorów formularzy i kwestionariuszy wraz z ich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objaśnieniami,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rabicParenR"/>
            </a:pP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współudział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w testowaniu formularza elektronicznego w Portalu Sprawozdawczym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  (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PS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),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rabicParenR"/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p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rzygotowywanie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założeń dla systemów informatycznych związanych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/>
            </a:r>
            <a:b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z gromadzeniem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, przetwarzaniem i analizowaniem danych oraz ich testowanie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/>
            </a:r>
            <a:b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w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aplikacji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Sys­tem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Pozyskiwania, Przetwarzania i Integracji Danych Statystycznych (SPDS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),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rabicParenR"/>
            </a:pP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zbieranie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, gromadzenie, przechowywanie, przetwarzanie i analizowanie jakości</a:t>
            </a:r>
            <a:b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da­nych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statystycznych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, 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rabicParenR"/>
            </a:pP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opracowywanie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, zatwierdzanie i udostępnianie wyników ogólnopolskich i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regional­nych,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rabicParenR"/>
            </a:pP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przygotowywanie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tablic publikacyjnych, opracowywanie publikacji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, 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rabicParenR"/>
            </a:pP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prowadzenie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prac nad wykorzystaniem administracyjnych źródeł danych w bada­niach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statystycznych </a:t>
            </a: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małych i średnich </a:t>
            </a:r>
            <a:r>
              <a:rPr lang="pl-PL" sz="1700" dirty="0" smtClean="0">
                <a:latin typeface="Fira Sans" panose="020B0503050000020004" pitchFamily="34" charset="0"/>
                <a:ea typeface="Fira Sans" panose="020B0503050000020004" pitchFamily="34" charset="0"/>
              </a:rPr>
              <a:t>przedsiębiorstw,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rabicParenR"/>
            </a:pPr>
            <a:r>
              <a:rPr lang="pl-PL" sz="1700" b="1" dirty="0" smtClean="0">
                <a:latin typeface="Fira Sans" panose="020B0503050000020004" pitchFamily="34" charset="0"/>
                <a:ea typeface="Fira Sans" panose="020B0503050000020004" pitchFamily="34" charset="0"/>
              </a:rPr>
              <a:t>inicjowanie </a:t>
            </a:r>
            <a:r>
              <a:rPr lang="pl-PL" sz="1700" b="1" dirty="0">
                <a:latin typeface="Fira Sans" panose="020B0503050000020004" pitchFamily="34" charset="0"/>
                <a:ea typeface="Fira Sans" panose="020B0503050000020004" pitchFamily="34" charset="0"/>
              </a:rPr>
              <a:t>i przygotowywanie nowych rozwiązań metodycznych jako jednostka </a:t>
            </a:r>
            <a:r>
              <a:rPr lang="pl-PL" sz="1700" b="1" dirty="0" smtClean="0">
                <a:latin typeface="Fira Sans" panose="020B0503050000020004" pitchFamily="34" charset="0"/>
                <a:ea typeface="Fira Sans" panose="020B0503050000020004" pitchFamily="34" charset="0"/>
              </a:rPr>
              <a:t>autorska </a:t>
            </a:r>
            <a:r>
              <a:rPr lang="pl-PL" sz="1700" b="1" dirty="0">
                <a:latin typeface="Fira Sans" panose="020B0503050000020004" pitchFamily="34" charset="0"/>
                <a:ea typeface="Fira Sans" panose="020B0503050000020004" pitchFamily="34" charset="0"/>
              </a:rPr>
              <a:t>(od 2023 r.).</a:t>
            </a:r>
          </a:p>
          <a:p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3049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7C0E12E0-647F-48BD-86E3-741A93200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184" y="258034"/>
            <a:ext cx="8301166" cy="441209"/>
          </a:xfrm>
        </p:spPr>
        <p:txBody>
          <a:bodyPr/>
          <a:lstStyle/>
          <a:p>
            <a:r>
              <a:rPr lang="pl-PL" sz="2200" i="1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SP-3 Sprawozdanie o działalności gospodarczej przedsiębiorstw</a:t>
            </a:r>
            <a:r>
              <a:rPr lang="pl-PL" sz="2800" i="1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/>
            </a:r>
            <a:br>
              <a:rPr lang="pl-PL" sz="2800" i="1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F7FEED6E-66A2-4C8A-8032-13308F18C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373" y="878273"/>
            <a:ext cx="8465923" cy="4351338"/>
          </a:xfrm>
        </p:spPr>
        <p:txBody>
          <a:bodyPr/>
          <a:lstStyle/>
          <a:p>
            <a:pPr marL="0" lv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Podstawowym źródłem danych statystycznych charakteryzujących zbiorowość mikroprzedsiębiorstw jest reprezentacyjne, roczne badanie realizowane na formularzu SP-3 </a:t>
            </a:r>
            <a:r>
              <a:rPr lang="pl-PL" sz="1700" b="1" i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„Sprawozdanie o działalności gospodarczej przedsiębiorstw”</a:t>
            </a: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.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Jest to jedyne, kompleksowe badanie prowadzone przez służby statystyki publicznej, dotyczące najmniejszych podmiotów gospodarczych. 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Celem badania jest uzyskanie podstawowej wiedzy o skali i efektach działalności gospodarczej m.in. na temat:</a:t>
            </a:r>
          </a:p>
          <a:p>
            <a:pPr marL="285750" lvl="0" indent="-28575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pracujących i wynagrodzeń,</a:t>
            </a:r>
          </a:p>
          <a:p>
            <a:pPr marL="285750" lvl="0" indent="-28575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przychodów i kosztów,</a:t>
            </a:r>
          </a:p>
          <a:p>
            <a:pPr marL="285750" lvl="0" indent="-28575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podatku dochodowego i VAT,</a:t>
            </a:r>
          </a:p>
          <a:p>
            <a:pPr marL="285750" lvl="0" indent="-28575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środków trwałych i ponoszonych nakładów inwestycyjnych,</a:t>
            </a:r>
          </a:p>
          <a:p>
            <a:pPr marL="285750" lvl="0" indent="-28575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1700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a także pozyskanie danych specjalistycznych od jednostek prowadzących działalność handlową, gastronomiczną, transportową oraz w zakresie ochrony zdrowia.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Po integracji badań od 2016 r. na formularzu zbierane są także informacje na temat nowo powstałych przedsiębiorstw (PL) a od 2019 r. dane dla (mikro)przedsiębiorstw</a:t>
            </a:r>
            <a:b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700" b="1" dirty="0">
                <a:solidFill>
                  <a:prstClr val="black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z kapitałem zagranicznym (KZ).</a:t>
            </a:r>
            <a:endParaRPr lang="pl-PL" sz="1700" b="1" dirty="0">
              <a:solidFill>
                <a:prstClr val="black"/>
              </a:solidFill>
              <a:latin typeface="Fira Sans" panose="020B0503050000020004" pitchFamily="34" charset="0"/>
              <a:ea typeface="Fira Sans" panose="020B0503050000020004" pitchFamily="34" charset="0"/>
              <a:cs typeface="Calibri" panose="020F0502020204030204" pitchFamily="34" charset="0"/>
            </a:endParaRPr>
          </a:p>
          <a:p>
            <a:pPr marL="0" indent="0" algn="just">
              <a:spcAft>
                <a:spcPts val="600"/>
              </a:spcAft>
              <a:buNone/>
            </a:pPr>
            <a:endParaRPr lang="pl-PL" sz="1700" b="1" dirty="0">
              <a:latin typeface="Fira Sans" panose="020B0503050000020004" pitchFamily="34" charset="0"/>
              <a:ea typeface="Fira Sans" panose="020B05030500000200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1162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7C0E12E0-647F-48BD-86E3-741A93200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91" y="365126"/>
            <a:ext cx="8773297" cy="441209"/>
          </a:xfrm>
        </p:spPr>
        <p:txBody>
          <a:bodyPr/>
          <a:lstStyle/>
          <a:p>
            <a:pPr lvl="0">
              <a:defRPr/>
            </a:pPr>
            <a:r>
              <a:rPr lang="pl-PL" sz="2200" i="1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SP-3 Sprawozdanie o działalności gospodarczej przedsiębiorstw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F7FEED6E-66A2-4C8A-8032-13308F18C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43" y="1100695"/>
            <a:ext cx="8787199" cy="4351338"/>
          </a:xfrm>
        </p:spPr>
        <p:txBody>
          <a:bodyPr/>
          <a:lstStyle/>
          <a:p>
            <a:pPr marL="342900" indent="-342900" algn="just">
              <a:spcAft>
                <a:spcPts val="600"/>
              </a:spcAft>
            </a:pPr>
            <a:r>
              <a:rPr lang="pl-PL" sz="1700" b="1" dirty="0">
                <a:latin typeface="Fira Sans" panose="020B0604020202020204" charset="0"/>
                <a:ea typeface="Fira Sans" panose="020B0604020202020204" charset="0"/>
                <a:cs typeface="Calibri" panose="020F0502020204030204" pitchFamily="34" charset="0"/>
              </a:rPr>
              <a:t>Zakres podmiotowy badania: </a:t>
            </a:r>
            <a:r>
              <a:rPr lang="pl-PL" sz="1700" dirty="0">
                <a:latin typeface="Fira Sans" panose="020B0604020202020204" charset="0"/>
                <a:ea typeface="Fira Sans" panose="020B0604020202020204" charset="0"/>
                <a:cs typeface="Calibri" panose="020F0502020204030204" pitchFamily="34" charset="0"/>
              </a:rPr>
              <a:t>przedsiębiorstwa od 0 do 9 osób pracujących.</a:t>
            </a:r>
          </a:p>
          <a:p>
            <a:pPr marL="342900" indent="-342900" algn="just">
              <a:spcAft>
                <a:spcPts val="600"/>
              </a:spcAft>
            </a:pPr>
            <a:r>
              <a:rPr lang="pl-PL" sz="1700" b="1" dirty="0">
                <a:latin typeface="Fira Sans" panose="020B0604020202020204" charset="0"/>
                <a:ea typeface="Fira Sans" panose="020B0604020202020204" charset="0"/>
                <a:cs typeface="Calibri" panose="020F0502020204030204" pitchFamily="34" charset="0"/>
              </a:rPr>
              <a:t>Forma prawna:</a:t>
            </a:r>
            <a:r>
              <a:rPr lang="pl-PL" sz="1700" dirty="0">
                <a:latin typeface="Fira Sans" panose="020B0604020202020204" charset="0"/>
                <a:ea typeface="Fira Sans" panose="020B0604020202020204" charset="0"/>
                <a:cs typeface="Calibri" panose="020F0502020204030204" pitchFamily="34" charset="0"/>
              </a:rPr>
              <a:t> osoby fizyczne, osoby prawne, jednostki nieposiadające osobowości prawnej.</a:t>
            </a:r>
          </a:p>
          <a:p>
            <a:pPr marL="342900" indent="-342900" algn="just">
              <a:spcAft>
                <a:spcPts val="600"/>
              </a:spcAft>
            </a:pPr>
            <a:r>
              <a:rPr lang="pl-PL" sz="1700" b="1" dirty="0">
                <a:latin typeface="Fira Sans" panose="020B0604020202020204" charset="0"/>
                <a:ea typeface="Fira Sans" panose="020B0604020202020204" charset="0"/>
                <a:cs typeface="Calibri" panose="020F0502020204030204" pitchFamily="34" charset="0"/>
              </a:rPr>
              <a:t>Szczegółowa forma prawna</a:t>
            </a:r>
            <a:r>
              <a:rPr lang="pl-PL" altLang="pl-PL" sz="1700" b="1" dirty="0">
                <a:latin typeface="Fira Sans" panose="020B0604020202020204" charset="0"/>
                <a:ea typeface="Fira Sans" panose="020B0604020202020204" charset="0"/>
                <a:cs typeface="Calibri" panose="020F0502020204030204" pitchFamily="34" charset="0"/>
              </a:rPr>
              <a:t>: </a:t>
            </a:r>
            <a:r>
              <a:rPr lang="pl-PL" altLang="pl-PL" sz="1700" dirty="0">
                <a:latin typeface="Fira Sans" panose="020B0604020202020204" charset="0"/>
                <a:ea typeface="Fira Sans" panose="020B0604020202020204" charset="0"/>
                <a:cs typeface="Calibri" panose="020F0502020204030204" pitchFamily="34" charset="0"/>
              </a:rPr>
              <a:t>spółki osobowe, spółki kapitałowe, oddziały przedsiębiorców zagranicznych, przedsiębiorstwa państwowe, spółdzielnie, spółki cywilne prowadzące działalność w oparciu o umowę zawartą na podstawie kodeksu cywilnego, państwowe jednostki organizacyjne, jednostki badawczo-rozwojowe, instytuty badawcze oraz osoby fizyczne prowadzące działalność gospodarczą.</a:t>
            </a:r>
          </a:p>
          <a:p>
            <a:pPr marL="342900" indent="-342900" algn="just">
              <a:spcAft>
                <a:spcPts val="600"/>
              </a:spcAft>
            </a:pPr>
            <a:r>
              <a:rPr lang="pl-PL" sz="1700" b="1" dirty="0">
                <a:latin typeface="Fira Sans" panose="020B0604020202020204" charset="0"/>
                <a:ea typeface="Fira Sans" panose="020B0604020202020204" charset="0"/>
                <a:cs typeface="Calibri" panose="020F0502020204030204" pitchFamily="34" charset="0"/>
              </a:rPr>
              <a:t>Zakres przedmiotowy badania: </a:t>
            </a:r>
            <a:r>
              <a:rPr lang="pl-PL" sz="1700" dirty="0">
                <a:latin typeface="Fira Sans" panose="020B0604020202020204" charset="0"/>
                <a:ea typeface="Fira Sans" panose="020B0604020202020204" charset="0"/>
                <a:cs typeface="Calibri" panose="020F0502020204030204" pitchFamily="34" charset="0"/>
              </a:rPr>
              <a:t>wyniki ekonomiczno-finansowe przedsiębiorstw (pracujący i wynagrodzenia, środki trwałe oraz wartości niematerialne i prawne, przychody i koszty, informacje specjalistyczne z zakresu działalności handlowej, gastronomicznej, związanej z przewozem pasażerów oraz ochroną zdrowia, kapitał zagraniczny,</a:t>
            </a:r>
            <a:r>
              <a:rPr lang="pl-PL" sz="1700" dirty="0">
                <a:latin typeface="Fira Sans" panose="020B0604020202020204" charset="0"/>
                <a:ea typeface="Fira Sans" panose="020B0604020202020204" charset="0"/>
              </a:rPr>
              <a:t> subiektywna prognoza i ocena sytuacji gospodarczej przedsiębiorstw</a:t>
            </a:r>
            <a:r>
              <a:rPr lang="pl-PL" sz="1700" dirty="0">
                <a:latin typeface="Fira Sans" panose="020B0604020202020204" charset="0"/>
                <a:ea typeface="Fira Sans" panose="020B0604020202020204" charset="0"/>
                <a:cs typeface="Calibri" panose="020F0502020204030204" pitchFamily="34" charset="0"/>
              </a:rPr>
              <a:t>).</a:t>
            </a:r>
          </a:p>
          <a:p>
            <a:pPr marL="0" indent="0">
              <a:buNone/>
            </a:pPr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9902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D3F18540-1B4E-4B68-BDBB-A1D558553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66" y="167418"/>
            <a:ext cx="8926758" cy="475133"/>
          </a:xfrm>
        </p:spPr>
        <p:txBody>
          <a:bodyPr/>
          <a:lstStyle/>
          <a:p>
            <a:r>
              <a:rPr lang="pl-PL" sz="2200" i="1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SP-3 Sprawozdanie o działalności gospodarczej </a:t>
            </a:r>
            <a:r>
              <a:rPr lang="pl-PL" sz="2200" i="1" dirty="0" smtClean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przedsiębiorstw (c.d.)</a:t>
            </a:r>
            <a:r>
              <a:rPr lang="pl-PL" sz="2200" i="1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/>
            </a:r>
            <a:br>
              <a:rPr lang="pl-PL" sz="2200" i="1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</a:br>
            <a:endParaRPr lang="pl-PL" sz="2200" dirty="0"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D7E495FC-6D72-48B0-BA16-C1F8CF7D51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4994" y="655852"/>
            <a:ext cx="5384973" cy="4351338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spcBef>
                <a:spcPts val="0"/>
              </a:spcBef>
            </a:pPr>
            <a:r>
              <a:rPr lang="pl-PL" sz="1600" b="1" dirty="0">
                <a:latin typeface="Fira Sans" panose="020B0604020202020204" charset="0"/>
                <a:ea typeface="Fira Sans" panose="020B0604020202020204" charset="0"/>
              </a:rPr>
              <a:t>Sekcje PKD:</a:t>
            </a:r>
          </a:p>
          <a:p>
            <a:pPr marL="11340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500" dirty="0" smtClean="0">
                <a:latin typeface="Fira Sans" panose="020B0604020202020204" charset="0"/>
                <a:ea typeface="Fira Sans" panose="020B0604020202020204" charset="0"/>
              </a:rPr>
              <a:t>     A </a:t>
            </a:r>
            <a:r>
              <a:rPr lang="pl-PL" sz="1500" dirty="0">
                <a:latin typeface="Fira Sans" panose="020B0604020202020204" charset="0"/>
                <a:ea typeface="Fira Sans" panose="020B0604020202020204" charset="0"/>
              </a:rPr>
              <a:t>– z wyłączeniem działu 01 oraz z </a:t>
            </a:r>
            <a:r>
              <a:rPr lang="pl-PL" sz="1500" dirty="0" smtClean="0">
                <a:latin typeface="Fira Sans" panose="020B0604020202020204" charset="0"/>
                <a:ea typeface="Fira Sans" panose="020B0604020202020204" charset="0"/>
              </a:rPr>
              <a:t>  </a:t>
            </a:r>
            <a:br>
              <a:rPr lang="pl-PL" sz="1500" dirty="0" smtClean="0">
                <a:latin typeface="Fira Sans" panose="020B0604020202020204" charset="0"/>
                <a:ea typeface="Fira Sans" panose="020B0604020202020204" charset="0"/>
              </a:rPr>
            </a:br>
            <a:r>
              <a:rPr lang="pl-PL" sz="1500" dirty="0" smtClean="0">
                <a:latin typeface="Fira Sans" panose="020B0604020202020204" charset="0"/>
                <a:ea typeface="Fira Sans" panose="020B0604020202020204" charset="0"/>
              </a:rPr>
              <a:t>     wyłączeniem </a:t>
            </a:r>
            <a:r>
              <a:rPr lang="pl-PL" sz="1500" dirty="0">
                <a:latin typeface="Fira Sans" panose="020B0604020202020204" charset="0"/>
                <a:ea typeface="Fira Sans" panose="020B0604020202020204" charset="0"/>
              </a:rPr>
              <a:t>IGR,</a:t>
            </a:r>
          </a:p>
          <a:p>
            <a:pPr marL="11340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500" dirty="0" smtClean="0">
                <a:latin typeface="Fira Sans" panose="020B0604020202020204" charset="0"/>
                <a:ea typeface="Fira Sans" panose="020B0604020202020204" charset="0"/>
              </a:rPr>
              <a:t>     B</a:t>
            </a:r>
            <a:r>
              <a:rPr lang="pl-PL" sz="1500" dirty="0">
                <a:latin typeface="Fira Sans" panose="020B0604020202020204" charset="0"/>
                <a:ea typeface="Fira Sans" panose="020B0604020202020204" charset="0"/>
              </a:rPr>
              <a:t>, C, D, E, F, G, H, I,</a:t>
            </a:r>
          </a:p>
          <a:p>
            <a:pPr marL="11340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500" dirty="0" smtClean="0">
                <a:latin typeface="Fira Sans" panose="020B0604020202020204" charset="0"/>
                <a:ea typeface="Fira Sans" panose="020B0604020202020204" charset="0"/>
              </a:rPr>
              <a:t>     J </a:t>
            </a:r>
            <a:r>
              <a:rPr lang="pl-PL" sz="1500" dirty="0">
                <a:latin typeface="Fira Sans" panose="020B0604020202020204" charset="0"/>
                <a:ea typeface="Fira Sans" panose="020B0604020202020204" charset="0"/>
              </a:rPr>
              <a:t>– z wyłączeniem instytucji kultury </a:t>
            </a:r>
            <a:r>
              <a:rPr lang="pl-PL" sz="1500" dirty="0" smtClean="0">
                <a:latin typeface="Fira Sans" panose="020B0604020202020204" charset="0"/>
                <a:ea typeface="Fira Sans" panose="020B0604020202020204" charset="0"/>
              </a:rPr>
              <a:t>mających </a:t>
            </a:r>
            <a:br>
              <a:rPr lang="pl-PL" sz="1500" dirty="0" smtClean="0">
                <a:latin typeface="Fira Sans" panose="020B0604020202020204" charset="0"/>
                <a:ea typeface="Fira Sans" panose="020B0604020202020204" charset="0"/>
              </a:rPr>
            </a:br>
            <a:r>
              <a:rPr lang="pl-PL" sz="1500" dirty="0" smtClean="0">
                <a:latin typeface="Fira Sans" panose="020B0604020202020204" charset="0"/>
                <a:ea typeface="Fira Sans" panose="020B0604020202020204" charset="0"/>
              </a:rPr>
              <a:t>     osobowość </a:t>
            </a:r>
            <a:r>
              <a:rPr lang="pl-PL" sz="1500" dirty="0">
                <a:latin typeface="Fira Sans" panose="020B0604020202020204" charset="0"/>
                <a:ea typeface="Fira Sans" panose="020B0604020202020204" charset="0"/>
              </a:rPr>
              <a:t>prawną,</a:t>
            </a:r>
          </a:p>
          <a:p>
            <a:pPr marL="11340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500" dirty="0" smtClean="0">
                <a:latin typeface="Fira Sans" panose="020B0604020202020204" charset="0"/>
                <a:ea typeface="Fira Sans" panose="020B0604020202020204" charset="0"/>
              </a:rPr>
              <a:t>     K </a:t>
            </a:r>
            <a:r>
              <a:rPr lang="pl-PL" sz="1500" dirty="0">
                <a:latin typeface="Fira Sans" panose="020B0604020202020204" charset="0"/>
                <a:ea typeface="Fira Sans" panose="020B0604020202020204" charset="0"/>
              </a:rPr>
              <a:t>– z wyłączeniem banków, spółdzielczych </a:t>
            </a:r>
            <a:r>
              <a:rPr lang="pl-PL" sz="1500" dirty="0" smtClean="0">
                <a:latin typeface="Fira Sans" panose="020B0604020202020204" charset="0"/>
                <a:ea typeface="Fira Sans" panose="020B0604020202020204" charset="0"/>
              </a:rPr>
              <a:t> </a:t>
            </a:r>
            <a:br>
              <a:rPr lang="pl-PL" sz="1500" dirty="0" smtClean="0">
                <a:latin typeface="Fira Sans" panose="020B0604020202020204" charset="0"/>
                <a:ea typeface="Fira Sans" panose="020B0604020202020204" charset="0"/>
              </a:rPr>
            </a:br>
            <a:r>
              <a:rPr lang="pl-PL" sz="1500" dirty="0" smtClean="0">
                <a:latin typeface="Fira Sans" panose="020B0604020202020204" charset="0"/>
                <a:ea typeface="Fira Sans" panose="020B0604020202020204" charset="0"/>
              </a:rPr>
              <a:t>     kas oszczędnościowo-kredytowych</a:t>
            </a:r>
            <a:r>
              <a:rPr lang="pl-PL" sz="1500" dirty="0">
                <a:latin typeface="Fira Sans" panose="020B0604020202020204" charset="0"/>
                <a:ea typeface="Fira Sans" panose="020B0604020202020204" charset="0"/>
              </a:rPr>
              <a:t>, </a:t>
            </a:r>
            <a:r>
              <a:rPr lang="pl-PL" sz="1500" dirty="0" smtClean="0">
                <a:latin typeface="Fira Sans" panose="020B0604020202020204" charset="0"/>
                <a:ea typeface="Fira Sans" panose="020B0604020202020204" charset="0"/>
              </a:rPr>
              <a:t/>
            </a:r>
            <a:br>
              <a:rPr lang="pl-PL" sz="1500" dirty="0" smtClean="0">
                <a:latin typeface="Fira Sans" panose="020B0604020202020204" charset="0"/>
                <a:ea typeface="Fira Sans" panose="020B0604020202020204" charset="0"/>
              </a:rPr>
            </a:br>
            <a:r>
              <a:rPr lang="pl-PL" sz="1500" dirty="0" smtClean="0">
                <a:latin typeface="Fira Sans" panose="020B0604020202020204" charset="0"/>
                <a:ea typeface="Fira Sans" panose="020B0604020202020204" charset="0"/>
              </a:rPr>
              <a:t>     instytucji ubezpieczeniowych</a:t>
            </a:r>
            <a:r>
              <a:rPr lang="pl-PL" sz="1500" dirty="0">
                <a:latin typeface="Fira Sans" panose="020B0604020202020204" charset="0"/>
                <a:ea typeface="Fira Sans" panose="020B0604020202020204" charset="0"/>
              </a:rPr>
              <a:t>, biur i domów </a:t>
            </a:r>
            <a:r>
              <a:rPr lang="pl-PL" sz="1500" dirty="0" smtClean="0">
                <a:latin typeface="Fira Sans" panose="020B0604020202020204" charset="0"/>
                <a:ea typeface="Fira Sans" panose="020B0604020202020204" charset="0"/>
              </a:rPr>
              <a:t/>
            </a:r>
            <a:br>
              <a:rPr lang="pl-PL" sz="1500" dirty="0" smtClean="0">
                <a:latin typeface="Fira Sans" panose="020B0604020202020204" charset="0"/>
                <a:ea typeface="Fira Sans" panose="020B0604020202020204" charset="0"/>
              </a:rPr>
            </a:br>
            <a:r>
              <a:rPr lang="pl-PL" sz="1500" dirty="0" smtClean="0">
                <a:latin typeface="Fira Sans" panose="020B0604020202020204" charset="0"/>
                <a:ea typeface="Fira Sans" panose="020B0604020202020204" charset="0"/>
              </a:rPr>
              <a:t>     maklerskich, towarzystw </a:t>
            </a:r>
            <a:r>
              <a:rPr lang="pl-PL" sz="1500" dirty="0">
                <a:latin typeface="Fira Sans" panose="020B0604020202020204" charset="0"/>
                <a:ea typeface="Fira Sans" panose="020B0604020202020204" charset="0"/>
              </a:rPr>
              <a:t>i funduszy </a:t>
            </a:r>
            <a:r>
              <a:rPr lang="pl-PL" sz="1500" dirty="0" smtClean="0">
                <a:latin typeface="Fira Sans" panose="020B0604020202020204" charset="0"/>
                <a:ea typeface="Fira Sans" panose="020B0604020202020204" charset="0"/>
              </a:rPr>
              <a:t/>
            </a:r>
            <a:br>
              <a:rPr lang="pl-PL" sz="1500" dirty="0" smtClean="0">
                <a:latin typeface="Fira Sans" panose="020B0604020202020204" charset="0"/>
                <a:ea typeface="Fira Sans" panose="020B0604020202020204" charset="0"/>
              </a:rPr>
            </a:br>
            <a:r>
              <a:rPr lang="pl-PL" sz="1500" dirty="0" smtClean="0">
                <a:latin typeface="Fira Sans" panose="020B0604020202020204" charset="0"/>
                <a:ea typeface="Fira Sans" panose="020B0604020202020204" charset="0"/>
              </a:rPr>
              <a:t>     inwestycyjnych oraz towarzystw </a:t>
            </a:r>
            <a:r>
              <a:rPr lang="pl-PL" sz="1500" dirty="0">
                <a:latin typeface="Fira Sans" panose="020B0604020202020204" charset="0"/>
                <a:ea typeface="Fira Sans" panose="020B0604020202020204" charset="0"/>
              </a:rPr>
              <a:t>i funduszy </a:t>
            </a:r>
            <a:r>
              <a:rPr lang="pl-PL" sz="1500" dirty="0" smtClean="0">
                <a:latin typeface="Fira Sans" panose="020B0604020202020204" charset="0"/>
                <a:ea typeface="Fira Sans" panose="020B0604020202020204" charset="0"/>
              </a:rPr>
              <a:t/>
            </a:r>
            <a:br>
              <a:rPr lang="pl-PL" sz="1500" dirty="0" smtClean="0">
                <a:latin typeface="Fira Sans" panose="020B0604020202020204" charset="0"/>
                <a:ea typeface="Fira Sans" panose="020B0604020202020204" charset="0"/>
              </a:rPr>
            </a:br>
            <a:r>
              <a:rPr lang="pl-PL" sz="1500" dirty="0" smtClean="0">
                <a:latin typeface="Fira Sans" panose="020B0604020202020204" charset="0"/>
                <a:ea typeface="Fira Sans" panose="020B0604020202020204" charset="0"/>
              </a:rPr>
              <a:t>     emerytalnych</a:t>
            </a:r>
            <a:r>
              <a:rPr lang="pl-PL" sz="1500" dirty="0">
                <a:latin typeface="Fira Sans" panose="020B0604020202020204" charset="0"/>
                <a:ea typeface="Fira Sans" panose="020B0604020202020204" charset="0"/>
              </a:rPr>
              <a:t>,</a:t>
            </a:r>
          </a:p>
          <a:p>
            <a:pPr marL="11340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500" dirty="0" smtClean="0">
                <a:latin typeface="Fira Sans" panose="020B0604020202020204" charset="0"/>
                <a:ea typeface="Fira Sans" panose="020B0604020202020204" charset="0"/>
              </a:rPr>
              <a:t>     L</a:t>
            </a:r>
            <a:r>
              <a:rPr lang="pl-PL" sz="1500" dirty="0">
                <a:latin typeface="Fira Sans" panose="020B0604020202020204" charset="0"/>
                <a:ea typeface="Fira Sans" panose="020B0604020202020204" charset="0"/>
              </a:rPr>
              <a:t>, M, N,</a:t>
            </a:r>
          </a:p>
          <a:p>
            <a:pPr marL="11340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500" dirty="0" smtClean="0">
                <a:latin typeface="Fira Sans" panose="020B0604020202020204" charset="0"/>
                <a:ea typeface="Fira Sans" panose="020B0604020202020204" charset="0"/>
              </a:rPr>
              <a:t>     P </a:t>
            </a:r>
            <a:r>
              <a:rPr lang="pl-PL" sz="1500" dirty="0">
                <a:latin typeface="Fira Sans" panose="020B0604020202020204" charset="0"/>
                <a:ea typeface="Fira Sans" panose="020B0604020202020204" charset="0"/>
              </a:rPr>
              <a:t>– z wyłączeniem szkolnictwa wyższego,</a:t>
            </a:r>
          </a:p>
          <a:p>
            <a:pPr marL="11340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500" dirty="0" smtClean="0">
                <a:latin typeface="Fira Sans" panose="020B0604020202020204" charset="0"/>
                <a:ea typeface="Fira Sans" panose="020B0604020202020204" charset="0"/>
              </a:rPr>
              <a:t>     Q </a:t>
            </a:r>
            <a:r>
              <a:rPr lang="pl-PL" sz="1500" dirty="0">
                <a:latin typeface="Fira Sans" panose="020B0604020202020204" charset="0"/>
                <a:ea typeface="Fira Sans" panose="020B0604020202020204" charset="0"/>
              </a:rPr>
              <a:t>– z wyłączeniem samodzielnych </a:t>
            </a:r>
            <a:r>
              <a:rPr lang="pl-PL" sz="1500" dirty="0" smtClean="0">
                <a:latin typeface="Fira Sans" panose="020B0604020202020204" charset="0"/>
                <a:ea typeface="Fira Sans" panose="020B0604020202020204" charset="0"/>
              </a:rPr>
              <a:t>publicznych</a:t>
            </a:r>
            <a:br>
              <a:rPr lang="pl-PL" sz="1500" dirty="0" smtClean="0">
                <a:latin typeface="Fira Sans" panose="020B0604020202020204" charset="0"/>
                <a:ea typeface="Fira Sans" panose="020B0604020202020204" charset="0"/>
              </a:rPr>
            </a:br>
            <a:r>
              <a:rPr lang="pl-PL" sz="1500" dirty="0" smtClean="0">
                <a:latin typeface="Fira Sans" panose="020B0604020202020204" charset="0"/>
                <a:ea typeface="Fira Sans" panose="020B0604020202020204" charset="0"/>
              </a:rPr>
              <a:t>     zakładów </a:t>
            </a:r>
            <a:r>
              <a:rPr lang="pl-PL" sz="1500" dirty="0">
                <a:latin typeface="Fira Sans" panose="020B0604020202020204" charset="0"/>
                <a:ea typeface="Fira Sans" panose="020B0604020202020204" charset="0"/>
              </a:rPr>
              <a:t>opieki zdrowotnej,</a:t>
            </a:r>
          </a:p>
          <a:p>
            <a:pPr marL="11340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500" dirty="0" smtClean="0">
                <a:latin typeface="Fira Sans" panose="020B0604020202020204" charset="0"/>
                <a:ea typeface="Fira Sans" panose="020B0604020202020204" charset="0"/>
              </a:rPr>
              <a:t>     R </a:t>
            </a:r>
            <a:r>
              <a:rPr lang="pl-PL" sz="1500" dirty="0">
                <a:latin typeface="Fira Sans" panose="020B0604020202020204" charset="0"/>
                <a:ea typeface="Fira Sans" panose="020B0604020202020204" charset="0"/>
              </a:rPr>
              <a:t>– z wyłączeniem instytucji kultury </a:t>
            </a:r>
            <a:r>
              <a:rPr lang="pl-PL" sz="1500" dirty="0" smtClean="0">
                <a:latin typeface="Fira Sans" panose="020B0604020202020204" charset="0"/>
                <a:ea typeface="Fira Sans" panose="020B0604020202020204" charset="0"/>
              </a:rPr>
              <a:t>mających</a:t>
            </a:r>
            <a:br>
              <a:rPr lang="pl-PL" sz="1500" dirty="0" smtClean="0">
                <a:latin typeface="Fira Sans" panose="020B0604020202020204" charset="0"/>
                <a:ea typeface="Fira Sans" panose="020B0604020202020204" charset="0"/>
              </a:rPr>
            </a:br>
            <a:r>
              <a:rPr lang="pl-PL" sz="1500" dirty="0" smtClean="0">
                <a:latin typeface="Fira Sans" panose="020B0604020202020204" charset="0"/>
                <a:ea typeface="Fira Sans" panose="020B0604020202020204" charset="0"/>
              </a:rPr>
              <a:t>     osobowość prawną,</a:t>
            </a:r>
          </a:p>
          <a:p>
            <a:pPr marL="11340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500" dirty="0" smtClean="0">
                <a:latin typeface="Fira Sans" panose="020B0604020202020204" charset="0"/>
                <a:ea typeface="Fira Sans" panose="020B0604020202020204" charset="0"/>
              </a:rPr>
              <a:t>     S </a:t>
            </a:r>
            <a:r>
              <a:rPr lang="pl-PL" sz="1500" dirty="0">
                <a:latin typeface="Fira Sans" panose="020B0604020202020204" charset="0"/>
                <a:ea typeface="Fira Sans" panose="020B0604020202020204" charset="0"/>
              </a:rPr>
              <a:t>– z wyłączeniem działu 94.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</a:pPr>
            <a:r>
              <a:rPr lang="pl-PL" sz="1500" b="1" dirty="0">
                <a:latin typeface="Fira Sans" panose="020B0604020202020204" charset="0"/>
                <a:ea typeface="Fira Sans" panose="020B0604020202020204" charset="0"/>
                <a:cs typeface="Calibri" panose="020F0502020204030204" pitchFamily="34" charset="0"/>
              </a:rPr>
              <a:t>Losowanie próby: </a:t>
            </a:r>
            <a:r>
              <a:rPr lang="pl-PL" sz="1500" dirty="0">
                <a:latin typeface="Fira Sans" panose="020B0604020202020204" charset="0"/>
                <a:ea typeface="Fira Sans" panose="020B0604020202020204" charset="0"/>
                <a:cs typeface="Calibri" panose="020F0502020204030204" pitchFamily="34" charset="0"/>
              </a:rPr>
              <a:t>metoda reprezentacyjna (ok. 5%).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</a:pPr>
            <a:r>
              <a:rPr lang="pl-PL" sz="1500" b="1" dirty="0">
                <a:latin typeface="Fira Sans" panose="020B0604020202020204" charset="0"/>
                <a:ea typeface="Fira Sans" panose="020B0604020202020204" charset="0"/>
                <a:cs typeface="Calibri" panose="020F0502020204030204" pitchFamily="34" charset="0"/>
              </a:rPr>
              <a:t>Uogólnienie wyników</a:t>
            </a:r>
            <a:r>
              <a:rPr lang="pl-PL" sz="1500" b="1" dirty="0">
                <a:latin typeface="Fira Sans" panose="020B0604020202020204" charset="0"/>
                <a:ea typeface="Fira Sans" panose="020B0604020202020204" charset="0"/>
              </a:rPr>
              <a:t>: </a:t>
            </a:r>
            <a:r>
              <a:rPr lang="pl-PL" sz="1500" dirty="0">
                <a:latin typeface="Fira Sans" panose="020B0604020202020204" charset="0"/>
                <a:ea typeface="Fira Sans" panose="020B0604020202020204" charset="0"/>
              </a:rPr>
              <a:t>województwa, sekcje PKD, województwa x sekcje (wybrane dane), forma prawna, klasy wielkości przedsiębiorstw, lata prowadzenia działalności gospodarczej.</a:t>
            </a:r>
            <a:endParaRPr lang="pl-PL" altLang="pl-PL" sz="1500" dirty="0">
              <a:latin typeface="Fira Sans" panose="020B0604020202020204" charset="0"/>
              <a:ea typeface="Fira Sans" panose="020B060402020202020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pl-PL" sz="1500" dirty="0"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  <p:pic>
        <p:nvPicPr>
          <p:cNvPr id="5" name="Symbol zastępczy zawartości 4" descr="Pierwsza strona formularza SP-3. " title="Formularz SP-3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751010" y="820437"/>
            <a:ext cx="308170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733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7C0E12E0-647F-48BD-86E3-741A93200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854" y="233321"/>
            <a:ext cx="8696583" cy="441209"/>
          </a:xfrm>
        </p:spPr>
        <p:txBody>
          <a:bodyPr/>
          <a:lstStyle/>
          <a:p>
            <a:pPr lvl="0">
              <a:defRPr/>
            </a:pPr>
            <a:r>
              <a:rPr lang="pl-PL" sz="2200" i="1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SP-3 Sprawozdanie o działalności gospodarczej przedsiębiorstw</a:t>
            </a:r>
            <a:br>
              <a:rPr lang="pl-PL" sz="2200" i="1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</a:br>
            <a:r>
              <a:rPr lang="pl-PL" sz="1700" dirty="0">
                <a:latin typeface="Fira Sans" panose="020B0604020202020204" charset="0"/>
              </a:rPr>
              <a:t>Proces zbierania i kontroli jakości danych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F7FEED6E-66A2-4C8A-8032-13308F18C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855" y="1034792"/>
            <a:ext cx="8820150" cy="435133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b="1" dirty="0">
                <a:latin typeface="Fira Sans" panose="020B0503050000020004" pitchFamily="34" charset="0"/>
              </a:rPr>
              <a:t>Zbieranie danych statystycznych </a:t>
            </a:r>
            <a:r>
              <a:rPr lang="pl-PL" sz="1700" dirty="0">
                <a:latin typeface="Fira Sans" panose="020B0503050000020004" pitchFamily="34" charset="0"/>
              </a:rPr>
              <a:t>odbywa się poprzez formularz elektro­niczny zamieszczony w Portalu Sprawozdawczym (PS) na stronie internetowej GUS (metoda </a:t>
            </a:r>
            <a:r>
              <a:rPr lang="pl-PL" sz="1700" i="1" dirty="0" err="1">
                <a:latin typeface="Fira Sans" panose="020B0503050000020004" pitchFamily="34" charset="0"/>
              </a:rPr>
              <a:t>Computer</a:t>
            </a:r>
            <a:r>
              <a:rPr lang="pl-PL" sz="1700" i="1" dirty="0">
                <a:latin typeface="Fira Sans" panose="020B0503050000020004" pitchFamily="34" charset="0"/>
              </a:rPr>
              <a:t> </a:t>
            </a:r>
            <a:r>
              <a:rPr lang="pl-PL" sz="1700" i="1" dirty="0" err="1">
                <a:latin typeface="Fira Sans" panose="020B0503050000020004" pitchFamily="34" charset="0"/>
              </a:rPr>
              <a:t>Assisted</a:t>
            </a:r>
            <a:r>
              <a:rPr lang="pl-PL" sz="1700" i="1" dirty="0">
                <a:latin typeface="Fira Sans" panose="020B0503050000020004" pitchFamily="34" charset="0"/>
              </a:rPr>
              <a:t> Web Interview </a:t>
            </a:r>
            <a:r>
              <a:rPr lang="pl-PL" sz="1700" dirty="0">
                <a:latin typeface="Fira Sans" panose="020B0503050000020004" pitchFamily="34" charset="0"/>
              </a:rPr>
              <a:t>– CAWI). W przypadku badania SP–3 moż­liwe jest także pozyskanie danych przez statystyka w trakcie wywiadu telefonicznego (metodą </a:t>
            </a:r>
            <a:r>
              <a:rPr lang="pl-PL" sz="1700" i="1" dirty="0" err="1">
                <a:latin typeface="Fira Sans" panose="020B0503050000020004" pitchFamily="34" charset="0"/>
              </a:rPr>
              <a:t>Computer</a:t>
            </a:r>
            <a:r>
              <a:rPr lang="pl-PL" sz="1700" i="1" dirty="0">
                <a:latin typeface="Fira Sans" panose="020B0503050000020004" pitchFamily="34" charset="0"/>
              </a:rPr>
              <a:t> </a:t>
            </a:r>
            <a:r>
              <a:rPr lang="pl-PL" sz="1700" i="1" dirty="0" err="1">
                <a:latin typeface="Fira Sans" panose="020B0503050000020004" pitchFamily="34" charset="0"/>
              </a:rPr>
              <a:t>Assisted</a:t>
            </a:r>
            <a:r>
              <a:rPr lang="pl-PL" sz="1700" i="1" dirty="0">
                <a:latin typeface="Fira Sans" panose="020B0503050000020004" pitchFamily="34" charset="0"/>
              </a:rPr>
              <a:t> Telephone </a:t>
            </a:r>
            <a:r>
              <a:rPr lang="pl-PL" sz="1700" i="1" dirty="0" err="1">
                <a:latin typeface="Fira Sans" panose="020B0503050000020004" pitchFamily="34" charset="0"/>
              </a:rPr>
              <a:t>Interviewing</a:t>
            </a:r>
            <a:r>
              <a:rPr lang="pl-PL" sz="1700" i="1" dirty="0">
                <a:latin typeface="Fira Sans" panose="020B0503050000020004" pitchFamily="34" charset="0"/>
              </a:rPr>
              <a:t> </a:t>
            </a:r>
            <a:r>
              <a:rPr lang="pl-PL" sz="1700" dirty="0">
                <a:latin typeface="Fira Sans" panose="020B0503050000020004" pitchFamily="34" charset="0"/>
              </a:rPr>
              <a:t>– CATI). Ponadto podmioty o liczbie pracujących do 5 osób mogą przekazać dane w formie papierowej, przesyłając wypeł­nione sprawozdanie na adres Urzędu Statystycznego w Łodzi.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l-PL" sz="1700" dirty="0">
              <a:latin typeface="Fira Sans" panose="020B05030500000200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b="1" dirty="0">
                <a:latin typeface="Fira Sans" panose="020B0503050000020004" pitchFamily="34" charset="0"/>
              </a:rPr>
              <a:t>Kontrola poprawności i jakości </a:t>
            </a:r>
            <a:r>
              <a:rPr lang="pl-PL" sz="1700" dirty="0">
                <a:latin typeface="Fira Sans" panose="020B0503050000020004" pitchFamily="34" charset="0"/>
              </a:rPr>
              <a:t>zbieranych danych jednostkowych odbywa się na dwóch poziomach. Wstępna kontrola jest prowadzona na etapie wypełniania (każ­dego) sprawozdania w Portalu Sprawozdawczym – w jej trakcie sprawdzana jest po­prawność logiczno‑rachunkowa wprowadzonych danych oraz spójność powiązanych elementów (danych) z różnych części formularza. Następnie w Systemie In­formatycznym Badania (SIB) wykonywana jest analiza spójności zbioru danych jednost­kowych: porównanie ich z danymi z poprzedniego okresu; analiza danych i ewentualne korekty.</a:t>
            </a:r>
          </a:p>
          <a:p>
            <a:pPr marL="0" indent="0">
              <a:buNone/>
            </a:pPr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8950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7C0E12E0-647F-48BD-86E3-741A93200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45" y="249796"/>
            <a:ext cx="8820150" cy="441209"/>
          </a:xfrm>
        </p:spPr>
        <p:txBody>
          <a:bodyPr/>
          <a:lstStyle/>
          <a:p>
            <a:pPr lvl="0">
              <a:defRPr/>
            </a:pPr>
            <a:r>
              <a:rPr lang="pl-PL" sz="2200" i="1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SP-3 Sprawozdanie o działalności gospodarczej przedsiębiorstw</a:t>
            </a:r>
            <a:br>
              <a:rPr lang="pl-PL" sz="2200" i="1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</a:br>
            <a:r>
              <a:rPr lang="pl-PL" sz="1700" dirty="0">
                <a:latin typeface="Fira Sans" panose="020B0604020202020204" charset="0"/>
              </a:rPr>
              <a:t>Analiza i wykorzystanie </a:t>
            </a:r>
            <a:r>
              <a:rPr lang="pl-PL" sz="17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>wyników badania statystycznego przedsiębiorstw</a:t>
            </a:r>
            <a:r>
              <a:rPr lang="pl-PL" sz="24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  <a:t/>
            </a:r>
            <a:br>
              <a:rPr lang="pl-PL" sz="2400" dirty="0">
                <a:latin typeface="Fira Sans" panose="020B0604020202020204" charset="0"/>
                <a:ea typeface="Fira Sans" panose="020B0604020202020204" charset="0"/>
                <a:cs typeface="Verdana" panose="020B0604030504040204" pitchFamily="34" charset="0"/>
              </a:rPr>
            </a:br>
            <a:endParaRPr lang="pl-PL" sz="2200" dirty="0"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F7FEED6E-66A2-4C8A-8032-13308F18C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45" y="1043031"/>
            <a:ext cx="8820150" cy="435133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dirty="0">
                <a:latin typeface="Fira Sans" panose="020B0503050000020004" pitchFamily="34" charset="0"/>
              </a:rPr>
              <a:t>Po </a:t>
            </a:r>
            <a:r>
              <a:rPr lang="pl-PL" sz="1700" b="1" dirty="0">
                <a:latin typeface="Fira Sans" panose="020B0503050000020004" pitchFamily="34" charset="0"/>
              </a:rPr>
              <a:t>analizie zbioru </a:t>
            </a:r>
            <a:r>
              <a:rPr lang="pl-PL" sz="1700" dirty="0">
                <a:latin typeface="Fira Sans" panose="020B0503050000020004" pitchFamily="34" charset="0"/>
              </a:rPr>
              <a:t>danych jednostkowych przez Ośrodek Małych i Średnich Przedsiębiorstw oraz za­twierdzeniu jego poprawności, Ośrodek Statystyki Matematycznej (US Łódź) dokonuje </a:t>
            </a:r>
            <a:r>
              <a:rPr lang="pl-PL" sz="1700" b="1" dirty="0">
                <a:latin typeface="Fira Sans" panose="020B0503050000020004" pitchFamily="34" charset="0"/>
              </a:rPr>
              <a:t>uogólnień danych jednostkowych </a:t>
            </a:r>
            <a:r>
              <a:rPr lang="pl-PL" sz="1700" dirty="0">
                <a:latin typeface="Fira Sans" panose="020B0503050000020004" pitchFamily="34" charset="0"/>
              </a:rPr>
              <a:t>na całą populację według zdefiniowanych przekrojów (próba reprezentatywna, ok. 5%).</a:t>
            </a:r>
            <a:endParaRPr lang="pl-PL" altLang="pl-PL" sz="1700" dirty="0">
              <a:latin typeface="Fira Sans" panose="020B0503050000020004" pitchFamily="34" charset="0"/>
              <a:ea typeface="Fira Sans" panose="020B060402020202020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1700" b="1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700" b="1" dirty="0">
                <a:latin typeface="Fira Sans" panose="020B0503050000020004" pitchFamily="34" charset="0"/>
                <a:ea typeface="Fira Sans" panose="020B0503050000020004" pitchFamily="34" charset="0"/>
              </a:rPr>
              <a:t>Wyniki badań statystycznych przedsiębiorstw są wykorzystywane m.in. na potrzeby:</a:t>
            </a:r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  <a:p>
            <a:pPr marL="285750" lvl="0" indent="-285750" algn="just">
              <a:lnSpc>
                <a:spcPct val="100000"/>
              </a:lnSpc>
              <a:spcBef>
                <a:spcPts val="0"/>
              </a:spcBef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opracowania przez GUS informacji społeczno-gospodarczych, w tym monitoringu sektora małych i średnich przedsiębiorstw,</a:t>
            </a:r>
          </a:p>
          <a:p>
            <a:pPr marL="285750" lvl="0" indent="-285750" algn="just">
              <a:lnSpc>
                <a:spcPct val="100000"/>
              </a:lnSpc>
              <a:spcBef>
                <a:spcPts val="0"/>
              </a:spcBef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rocznych i kwartalnych rachunków narodowych oraz regionalnych rachunków narodowych,</a:t>
            </a:r>
          </a:p>
          <a:p>
            <a:pPr marL="285750" lvl="0" indent="-285750" algn="just">
              <a:lnSpc>
                <a:spcPct val="100000"/>
              </a:lnSpc>
              <a:spcBef>
                <a:spcPts val="0"/>
              </a:spcBef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badań prowadzonych przez GUS,</a:t>
            </a:r>
          </a:p>
          <a:p>
            <a:pPr marL="285750" lvl="0" indent="-285750" algn="just">
              <a:lnSpc>
                <a:spcPct val="100000"/>
              </a:lnSpc>
              <a:spcBef>
                <a:spcPts val="0"/>
              </a:spcBef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organów rządowych, samorządowych i innych instytucji,</a:t>
            </a:r>
          </a:p>
          <a:p>
            <a:pPr marL="285750" lvl="0" indent="-285750" algn="just">
              <a:lnSpc>
                <a:spcPct val="100000"/>
              </a:lnSpc>
              <a:spcBef>
                <a:spcPts val="0"/>
              </a:spcBef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uczelni i ośrodków naukowych,</a:t>
            </a:r>
          </a:p>
          <a:p>
            <a:pPr marL="285750" lvl="0" indent="-285750" algn="just">
              <a:lnSpc>
                <a:spcPct val="100000"/>
              </a:lnSpc>
              <a:spcBef>
                <a:spcPts val="0"/>
              </a:spcBef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Unii Europejskiej, Organizacji Współpracy Gospodarczej i Rozwoju (OECD), Międzynarodowego Funduszu Walutowego (IMF), Banku Światowego,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</a:pP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aktualizacji danych o przedsiębiorstwach i grupach przedsiębiorstw zawartych</a:t>
            </a:r>
            <a:b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pl-PL" sz="1700" dirty="0">
                <a:latin typeface="Fira Sans" panose="020B0503050000020004" pitchFamily="34" charset="0"/>
                <a:ea typeface="Fira Sans" panose="020B0503050000020004" pitchFamily="34" charset="0"/>
              </a:rPr>
              <a:t>w rejestrze statystycznym.</a:t>
            </a:r>
            <a:endParaRPr lang="pl-PL" altLang="pl-PL" sz="1700" dirty="0">
              <a:latin typeface="Fira Sans" panose="020B0503050000020004" pitchFamily="34" charset="0"/>
              <a:ea typeface="Fira Sans" panose="020B05030500000200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pl-PL" sz="1700" dirty="0"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63529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576</TotalTime>
  <Words>2281</Words>
  <Application>Microsoft Office PowerPoint</Application>
  <PresentationFormat>Pokaz na ekranie (4:3)</PresentationFormat>
  <Paragraphs>284</Paragraphs>
  <Slides>29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29</vt:i4>
      </vt:variant>
    </vt:vector>
  </HeadingPairs>
  <TitlesOfParts>
    <vt:vector size="36" baseType="lpstr">
      <vt:lpstr>Arial</vt:lpstr>
      <vt:lpstr>Calibri</vt:lpstr>
      <vt:lpstr>Corbel</vt:lpstr>
      <vt:lpstr>Fira Sans</vt:lpstr>
      <vt:lpstr>Fira Sans SemiBold</vt:lpstr>
      <vt:lpstr>Verdana</vt:lpstr>
      <vt:lpstr>Motyw pakietu Office</vt:lpstr>
      <vt:lpstr>STATYSTYKA MIKROPRZEDSIĘBIORSTW – NOWE DZIAŁANIA I KIERUNKI ROZWOJU</vt:lpstr>
      <vt:lpstr>Plan prezentacji </vt:lpstr>
      <vt:lpstr>Zadania Urzędu Statystycznego w Łodzi w obszarze statystyki małych i średnich przedsiębiorstw (MŚP) </vt:lpstr>
      <vt:lpstr>Zadania Urzędu Statystycznego w Łodzi w obszarze statystyki małych i średnich przedsiębiorstw (MŚP)</vt:lpstr>
      <vt:lpstr>SP-3 Sprawozdanie o działalności gospodarczej przedsiębiorstw </vt:lpstr>
      <vt:lpstr>SP-3 Sprawozdanie o działalności gospodarczej przedsiębiorstw</vt:lpstr>
      <vt:lpstr>SP-3 Sprawozdanie o działalności gospodarczej przedsiębiorstw (c.d.) </vt:lpstr>
      <vt:lpstr>SP-3 Sprawozdanie o działalności gospodarczej przedsiębiorstw Proces zbierania i kontroli jakości danych</vt:lpstr>
      <vt:lpstr>SP-3 Sprawozdanie o działalności gospodarczej przedsiębiorstw Analiza i wykorzystanie wyników badania statystycznego przedsiębiorstw </vt:lpstr>
      <vt:lpstr>SP-3 Sprawozdanie o działalności gospodarczej przedsiębiorstw Publikacja „Działalność przedsiębiorstw o liczbie pracują­cych do 9 osób” </vt:lpstr>
      <vt:lpstr>Jednostka autorska badania SP-3. Szerszy zakres działalności Najważniejsze nowe zadania przejęte od Departamentu Przedsiębiorstw</vt:lpstr>
      <vt:lpstr>Jednostka autorska badania SP-3. Szerszy zakres działalności Najważniejsze nowe zadania przejęte od Departamentu Przedsiębiorstw </vt:lpstr>
      <vt:lpstr>Nowe działania związane z realizacją badania SP-3 i kierunki rozwoju </vt:lpstr>
      <vt:lpstr>Nowe działania związane z realizacją badania SP-3 i kierunki rozwoju Usprawnienia procesu przeprowadzania badania od 2021 r.  </vt:lpstr>
      <vt:lpstr>Nowe działania związane z realizacją badania SP-3 i kierunki rozwoju Usprawnienia procesu przeprowadzania badania od 2021 r. (c.d.)</vt:lpstr>
      <vt:lpstr>Nowe działania związane z realizacją badania SP-3 i kierunki rozwoju Usprawnienia procesu przeprowadzania badania od 2023 r.  </vt:lpstr>
      <vt:lpstr>Nowe działania związane z realizacją badania SP-3 i kierunki rozwoju Usprawnienia procesu przeprowadzania badania od 2024 r.  </vt:lpstr>
      <vt:lpstr>Nowe działania związane z realizacją badania SP-3 i kierunki rozwoju Usprawnienia procesu przeprowadzania badania od 2024 r. (c.d.)</vt:lpstr>
      <vt:lpstr>Nowe działania związane z realizacją badania SP-3 i kierunki rozwoju Prace bieżące (trwające) i planowane (od 2022 r.) </vt:lpstr>
      <vt:lpstr>Nowe działania związane z realizacją badania SP-3 i kierunki rozwoju Prace bieżące (trwające) i planowane (od 2022 r. - c.d.) </vt:lpstr>
      <vt:lpstr>Nowe działania związane z realizacją badania SP-3 i kierunki rozwoju Prace bieżące (trwające) i planowane od 2023 r.  </vt:lpstr>
      <vt:lpstr>Nowe działania związane z realizacją badania SP-3 i kierunki rozwoju Prace bieżące (trwające) i planowane od 2023 r. (c.d.)  </vt:lpstr>
      <vt:lpstr>Nowe działania związane z realizacją badania SP-3 i kierunki rozwoju Prace bieżące (trwające) i planowane </vt:lpstr>
      <vt:lpstr>Nowe działania związane z realizacją badania SP-3 i kierunki rozwoju Prace bieżące (trwające) i planowane (od 2023 i 2024 r.) </vt:lpstr>
      <vt:lpstr>Nowe działania związane z realizacją badania SP-3 i kierunki rozwoju Prace bieżące (trwające) i planowane (od 2024 r.) </vt:lpstr>
      <vt:lpstr>Wnioski </vt:lpstr>
      <vt:lpstr>Wnioski (c.d.) </vt:lpstr>
      <vt:lpstr>Bibliografia </vt:lpstr>
      <vt:lpstr>Więcej informacji na: lodz.stat.gov.pl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Buczek-Toboła Anna</dc:creator>
  <cp:lastModifiedBy>Janiszewska Renata</cp:lastModifiedBy>
  <cp:revision>68</cp:revision>
  <dcterms:created xsi:type="dcterms:W3CDTF">2025-02-14T10:15:56Z</dcterms:created>
  <dcterms:modified xsi:type="dcterms:W3CDTF">2025-06-03T09:58:49Z</dcterms:modified>
</cp:coreProperties>
</file>